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0"/>
  </p:notesMasterIdLst>
  <p:sldIdLst>
    <p:sldId id="859" r:id="rId3"/>
    <p:sldId id="1238" r:id="rId4"/>
    <p:sldId id="1242" r:id="rId5"/>
    <p:sldId id="1243" r:id="rId6"/>
    <p:sldId id="1244" r:id="rId7"/>
    <p:sldId id="1253" r:id="rId8"/>
    <p:sldId id="1286" r:id="rId9"/>
    <p:sldId id="1287" r:id="rId10"/>
    <p:sldId id="1254" r:id="rId11"/>
    <p:sldId id="1255" r:id="rId12"/>
    <p:sldId id="1256" r:id="rId13"/>
    <p:sldId id="1257" r:id="rId14"/>
    <p:sldId id="1288" r:id="rId15"/>
    <p:sldId id="1289" r:id="rId16"/>
    <p:sldId id="1266" r:id="rId17"/>
    <p:sldId id="1267" r:id="rId18"/>
    <p:sldId id="1269" r:id="rId19"/>
    <p:sldId id="1290" r:id="rId20"/>
    <p:sldId id="1270" r:id="rId21"/>
    <p:sldId id="1291" r:id="rId22"/>
    <p:sldId id="1273" r:id="rId23"/>
    <p:sldId id="1274" r:id="rId24"/>
    <p:sldId id="1275" r:id="rId25"/>
    <p:sldId id="1276" r:id="rId26"/>
    <p:sldId id="1277" r:id="rId27"/>
    <p:sldId id="1293" r:id="rId28"/>
    <p:sldId id="1278" r:id="rId29"/>
    <p:sldId id="1294" r:id="rId30"/>
    <p:sldId id="1279" r:id="rId31"/>
    <p:sldId id="1280" r:id="rId32"/>
    <p:sldId id="1282" r:id="rId33"/>
    <p:sldId id="1295" r:id="rId34"/>
    <p:sldId id="1296" r:id="rId35"/>
    <p:sldId id="1281" r:id="rId36"/>
    <p:sldId id="1285" r:id="rId37"/>
    <p:sldId id="1297" r:id="rId38"/>
    <p:sldId id="1301" r:id="rId39"/>
    <p:sldId id="1304" r:id="rId40"/>
    <p:sldId id="1303" r:id="rId41"/>
    <p:sldId id="1298" r:id="rId42"/>
    <p:sldId id="1299" r:id="rId43"/>
    <p:sldId id="1300" r:id="rId44"/>
    <p:sldId id="1311" r:id="rId45"/>
    <p:sldId id="1312" r:id="rId46"/>
    <p:sldId id="1305" r:id="rId47"/>
    <p:sldId id="1306" r:id="rId48"/>
    <p:sldId id="1307" r:id="rId49"/>
    <p:sldId id="1324" r:id="rId50"/>
    <p:sldId id="1325" r:id="rId51"/>
    <p:sldId id="1314" r:id="rId52"/>
    <p:sldId id="1309" r:id="rId53"/>
    <p:sldId id="1310" r:id="rId54"/>
    <p:sldId id="1315" r:id="rId55"/>
    <p:sldId id="1326" r:id="rId56"/>
    <p:sldId id="1316" r:id="rId57"/>
    <p:sldId id="1283" r:id="rId58"/>
    <p:sldId id="1327" r:id="rId59"/>
    <p:sldId id="1317" r:id="rId60"/>
    <p:sldId id="1328" r:id="rId61"/>
    <p:sldId id="1329" r:id="rId62"/>
    <p:sldId id="1318" r:id="rId63"/>
    <p:sldId id="1319" r:id="rId64"/>
    <p:sldId id="1320" r:id="rId65"/>
    <p:sldId id="1321" r:id="rId66"/>
    <p:sldId id="1330" r:id="rId67"/>
    <p:sldId id="1334" r:id="rId68"/>
    <p:sldId id="1331" r:id="rId69"/>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00AEEF"/>
    <a:srgbClr val="F38928"/>
    <a:srgbClr val="FBC9BC"/>
    <a:srgbClr val="FEE2D1"/>
    <a:srgbClr val="F36821"/>
    <a:srgbClr val="D3ECE9"/>
    <a:srgbClr val="E6E1EF"/>
    <a:srgbClr val="FF0000"/>
    <a:srgbClr val="8DC3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860" autoAdjust="0"/>
    <p:restoredTop sz="94606" autoAdjust="0"/>
  </p:normalViewPr>
  <p:slideViewPr>
    <p:cSldViewPr showGuides="1">
      <p:cViewPr varScale="1">
        <p:scale>
          <a:sx n="106" d="100"/>
          <a:sy n="106" d="100"/>
        </p:scale>
        <p:origin x="894" y="120"/>
      </p:cViewPr>
      <p:guideLst>
        <p:guide orient="horz" pos="2160"/>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3" Type="http://schemas.openxmlformats.org/officeDocument/2006/relationships/tableStyles" Target="tableStyles.xml"/><Relationship Id="rId72" Type="http://schemas.openxmlformats.org/officeDocument/2006/relationships/viewProps" Target="viewProps.xml"/><Relationship Id="rId71" Type="http://schemas.openxmlformats.org/officeDocument/2006/relationships/presProps" Target="presProps.xml"/><Relationship Id="rId70" Type="http://schemas.openxmlformats.org/officeDocument/2006/relationships/notesMaster" Target="notesMasters/notesMaster1.xml"/><Relationship Id="rId7" Type="http://schemas.openxmlformats.org/officeDocument/2006/relationships/slide" Target="slides/slide5.xml"/><Relationship Id="rId69" Type="http://schemas.openxmlformats.org/officeDocument/2006/relationships/slide" Target="slides/slide67.xml"/><Relationship Id="rId68" Type="http://schemas.openxmlformats.org/officeDocument/2006/relationships/slide" Target="slides/slide66.xml"/><Relationship Id="rId67" Type="http://schemas.openxmlformats.org/officeDocument/2006/relationships/slide" Target="slides/slide65.xml"/><Relationship Id="rId66" Type="http://schemas.openxmlformats.org/officeDocument/2006/relationships/slide" Target="slides/slide64.xml"/><Relationship Id="rId65" Type="http://schemas.openxmlformats.org/officeDocument/2006/relationships/slide" Target="slides/slide63.xml"/><Relationship Id="rId64" Type="http://schemas.openxmlformats.org/officeDocument/2006/relationships/slide" Target="slides/slide62.xml"/><Relationship Id="rId63" Type="http://schemas.openxmlformats.org/officeDocument/2006/relationships/slide" Target="slides/slide61.xml"/><Relationship Id="rId62" Type="http://schemas.openxmlformats.org/officeDocument/2006/relationships/slide" Target="slides/slide60.xml"/><Relationship Id="rId61" Type="http://schemas.openxmlformats.org/officeDocument/2006/relationships/slide" Target="slides/slide59.xml"/><Relationship Id="rId60" Type="http://schemas.openxmlformats.org/officeDocument/2006/relationships/slide" Target="slides/slide58.xml"/><Relationship Id="rId6" Type="http://schemas.openxmlformats.org/officeDocument/2006/relationships/slide" Target="slides/slide4.xml"/><Relationship Id="rId59" Type="http://schemas.openxmlformats.org/officeDocument/2006/relationships/slide" Target="slides/slide57.xml"/><Relationship Id="rId58" Type="http://schemas.openxmlformats.org/officeDocument/2006/relationships/slide" Target="slides/slide56.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实验班提优训练</a:t>
            </a:r>
            <a:r>
              <a:rPr lang="zh-CN" altLang="en-US" sz="2000" baseline="0" smtClean="0">
                <a:solidFill>
                  <a:prstClr val="black"/>
                </a:solidFill>
                <a:latin typeface="楷体" panose="02010609060101010101" pitchFamily="49" charset="-122"/>
                <a:ea typeface="楷体" panose="02010609060101010101" pitchFamily="49" charset="-122"/>
              </a:rPr>
              <a:t> 高中物理 选择性必修 第三册 </a:t>
            </a:r>
            <a:r>
              <a:rPr lang="en-US" altLang="zh-CN" sz="2000" baseline="0" smtClean="0">
                <a:solidFill>
                  <a:prstClr val="black"/>
                </a:solidFill>
                <a:latin typeface="楷体" panose="02010609060101010101" pitchFamily="49" charset="-122"/>
                <a:ea typeface="楷体" panose="02010609060101010101" pitchFamily="49" charset="-122"/>
              </a:rPr>
              <a:t>SDKJ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5.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7.png"/><Relationship Id="rId1"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8.png"/><Relationship Id="rId1"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7.png"/><Relationship Id="rId1" Type="http://schemas.openxmlformats.org/officeDocument/2006/relationships/image" Target="../media/image11.pn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image" Target="../media/image1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3.png"/><Relationship Id="rId1" Type="http://schemas.openxmlformats.org/officeDocument/2006/relationships/image" Target="../media/image22.pn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3.png"/><Relationship Id="rId2" Type="http://schemas.openxmlformats.org/officeDocument/2006/relationships/image" Target="../media/image25.png"/><Relationship Id="rId1" Type="http://schemas.openxmlformats.org/officeDocument/2006/relationships/image" Target="../media/image24.png"/></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image" Target="../media/image23.png"/></Relationships>
</file>

<file path=ppt/slides/_rels/slide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7.png"/><Relationship Id="rId1" Type="http://schemas.openxmlformats.org/officeDocument/2006/relationships/image" Target="../media/image11.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7.png"/><Relationship Id="rId1" Type="http://schemas.openxmlformats.org/officeDocument/2006/relationships/image" Target="../media/image2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9.png"/><Relationship Id="rId1" Type="http://schemas.openxmlformats.org/officeDocument/2006/relationships/image" Target="../media/image28.png"/></Relationships>
</file>

<file path=ppt/slides/_rels/slide24.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29.png"/><Relationship Id="rId4" Type="http://schemas.openxmlformats.org/officeDocument/2006/relationships/image" Target="../media/image31.png"/><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image" Target="../media/image30.png"/></Relationships>
</file>

<file path=ppt/slides/_rels/slide25.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33.png"/><Relationship Id="rId4" Type="http://schemas.openxmlformats.org/officeDocument/2006/relationships/image" Target="../media/image25.png"/><Relationship Id="rId3" Type="http://schemas.openxmlformats.org/officeDocument/2006/relationships/image" Target="../media/image24.png"/><Relationship Id="rId2" Type="http://schemas.openxmlformats.org/officeDocument/2006/relationships/image" Target="../media/image32.png"/><Relationship Id="rId1" Type="http://schemas.openxmlformats.org/officeDocument/2006/relationships/image" Target="../media/image29.png"/></Relationships>
</file>

<file path=ppt/slides/_rels/slide2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7.png"/><Relationship Id="rId2" Type="http://schemas.openxmlformats.org/officeDocument/2006/relationships/image" Target="../media/image34.png"/><Relationship Id="rId1" Type="http://schemas.openxmlformats.org/officeDocument/2006/relationships/image" Target="../media/image11.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6.png"/><Relationship Id="rId1" Type="http://schemas.openxmlformats.org/officeDocument/2006/relationships/image" Target="../media/image35.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7.png"/><Relationship Id="rId1" Type="http://schemas.openxmlformats.org/officeDocument/2006/relationships/image" Target="../media/image1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png"/><Relationship Id="rId1" Type="http://schemas.openxmlformats.org/officeDocument/2006/relationships/image" Target="../media/image6.png"/></Relationships>
</file>

<file path=ppt/slides/_rels/slide3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image" Target="../media/image37.png"/></Relationships>
</file>

<file path=ppt/slides/_rels/slide3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5.png"/><Relationship Id="rId3" Type="http://schemas.openxmlformats.org/officeDocument/2006/relationships/image" Target="../media/image39.png"/><Relationship Id="rId2" Type="http://schemas.openxmlformats.org/officeDocument/2006/relationships/image" Target="../media/image24.png"/><Relationship Id="rId1" Type="http://schemas.openxmlformats.org/officeDocument/2006/relationships/image" Target="../media/image40.pn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2.png"/><Relationship Id="rId1" Type="http://schemas.openxmlformats.org/officeDocument/2006/relationships/image" Target="../media/image41.pn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3.pn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5.png"/><Relationship Id="rId1" Type="http://schemas.openxmlformats.org/officeDocument/2006/relationships/image" Target="../media/image44.png"/></Relationships>
</file>

<file path=ppt/slides/_rels/slide35.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5.png"/><Relationship Id="rId3" Type="http://schemas.openxmlformats.org/officeDocument/2006/relationships/image" Target="../media/image45.png"/><Relationship Id="rId2" Type="http://schemas.openxmlformats.org/officeDocument/2006/relationships/image" Target="../media/image24.png"/><Relationship Id="rId1" Type="http://schemas.openxmlformats.org/officeDocument/2006/relationships/image" Target="../media/image46.png"/></Relationships>
</file>

<file path=ppt/slides/_rels/slide36.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5.png"/><Relationship Id="rId3" Type="http://schemas.openxmlformats.org/officeDocument/2006/relationships/image" Target="../media/image24.png"/><Relationship Id="rId2" Type="http://schemas.openxmlformats.org/officeDocument/2006/relationships/image" Target="../media/image47.png"/><Relationship Id="rId1" Type="http://schemas.openxmlformats.org/officeDocument/2006/relationships/image" Target="../media/image45.png"/></Relationships>
</file>

<file path=ppt/slides/_rels/slide37.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5.png"/><Relationship Id="rId3" Type="http://schemas.openxmlformats.org/officeDocument/2006/relationships/image" Target="../media/image24.png"/><Relationship Id="rId2" Type="http://schemas.openxmlformats.org/officeDocument/2006/relationships/image" Target="../media/image48.png"/><Relationship Id="rId1" Type="http://schemas.openxmlformats.org/officeDocument/2006/relationships/image" Target="../media/image45.png"/></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7.png"/><Relationship Id="rId1" Type="http://schemas.openxmlformats.org/officeDocument/2006/relationships/image" Target="../media/image11.png"/></Relationships>
</file>

<file path=ppt/slides/_rels/slide39.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image" Target="../media/image4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image" Target="../media/image55.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image" Target="../media/image61.png"/></Relationships>
</file>

<file path=ppt/slides/_rels/slide4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62.png"/><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image" Target="../media/image67.png"/></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7.png"/><Relationship Id="rId1" Type="http://schemas.openxmlformats.org/officeDocument/2006/relationships/image" Target="../media/image11.png"/></Relationships>
</file>

<file path=ppt/slides/_rels/slide4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image" Target="../media/image68.png"/></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1.png"/></Relationships>
</file>

<file path=ppt/slides/_rels/slide47.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image" Target="../media/image73.png"/><Relationship Id="rId3" Type="http://schemas.openxmlformats.org/officeDocument/2006/relationships/image" Target="../media/image24.png"/><Relationship Id="rId2" Type="http://schemas.openxmlformats.org/officeDocument/2006/relationships/image" Target="../media/image72.png"/><Relationship Id="rId1" Type="http://schemas.openxmlformats.org/officeDocument/2006/relationships/image" Target="../media/image22.png"/></Relationships>
</file>

<file path=ppt/slides/_rels/slide48.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5.png"/><Relationship Id="rId3" Type="http://schemas.openxmlformats.org/officeDocument/2006/relationships/image" Target="../media/image75.png"/><Relationship Id="rId2" Type="http://schemas.openxmlformats.org/officeDocument/2006/relationships/image" Target="../media/image24.png"/><Relationship Id="rId1" Type="http://schemas.openxmlformats.org/officeDocument/2006/relationships/image" Target="../media/image74.png"/></Relationships>
</file>

<file path=ppt/slides/_rels/slide49.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5.png"/><Relationship Id="rId3" Type="http://schemas.openxmlformats.org/officeDocument/2006/relationships/image" Target="../media/image76.png"/><Relationship Id="rId2" Type="http://schemas.openxmlformats.org/officeDocument/2006/relationships/image" Target="../media/image24.png"/><Relationship Id="rId1" Type="http://schemas.openxmlformats.org/officeDocument/2006/relationships/image" Target="../media/image74.png"/></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2.png"/></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8.png"/><Relationship Id="rId1" Type="http://schemas.openxmlformats.org/officeDocument/2006/relationships/image" Target="../media/image77.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9.png"/><Relationship Id="rId1" Type="http://schemas.openxmlformats.org/officeDocument/2006/relationships/image" Target="../media/image28.png"/></Relationships>
</file>

<file path=ppt/slides/_rels/slide5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5.png"/><Relationship Id="rId3" Type="http://schemas.openxmlformats.org/officeDocument/2006/relationships/image" Target="../media/image79.png"/><Relationship Id="rId2" Type="http://schemas.openxmlformats.org/officeDocument/2006/relationships/image" Target="../media/image24.png"/><Relationship Id="rId1" Type="http://schemas.openxmlformats.org/officeDocument/2006/relationships/image" Target="../media/image80.png"/></Relationships>
</file>

<file path=ppt/slides/_rels/slide5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2.png"/><Relationship Id="rId2" Type="http://schemas.openxmlformats.org/officeDocument/2006/relationships/image" Target="../media/image81.png"/><Relationship Id="rId1" Type="http://schemas.openxmlformats.org/officeDocument/2006/relationships/image" Target="../media/image11.png"/></Relationships>
</file>

<file path=ppt/slides/_rels/slide5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2.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4.png"/><Relationship Id="rId2" Type="http://schemas.openxmlformats.org/officeDocument/2006/relationships/image" Target="../media/image38.png"/><Relationship Id="rId1" Type="http://schemas.openxmlformats.org/officeDocument/2006/relationships/image" Target="../media/image83.png"/></Relationships>
</file>

<file path=ppt/slides/_rels/slide5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4.png"/><Relationship Id="rId2" Type="http://schemas.openxmlformats.org/officeDocument/2006/relationships/image" Target="../media/image24.png"/><Relationship Id="rId1" Type="http://schemas.openxmlformats.org/officeDocument/2006/relationships/image" Target="../media/image85.png"/></Relationships>
</file>

<file path=ppt/slides/_rels/slide5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5.png"/><Relationship Id="rId2" Type="http://schemas.openxmlformats.org/officeDocument/2006/relationships/image" Target="../media/image84.png"/><Relationship Id="rId1" Type="http://schemas.openxmlformats.org/officeDocument/2006/relationships/image" Target="../media/image86.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6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7.png"/><Relationship Id="rId2" Type="http://schemas.openxmlformats.org/officeDocument/2006/relationships/image" Target="../media/image12.png"/><Relationship Id="rId1" Type="http://schemas.openxmlformats.org/officeDocument/2006/relationships/image" Target="../media/image11.png"/></Relationships>
</file>

<file path=ppt/slides/_rels/slide6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8.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9.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91.png"/><Relationship Id="rId2" Type="http://schemas.openxmlformats.org/officeDocument/2006/relationships/image" Target="../media/image44.png"/><Relationship Id="rId1" Type="http://schemas.openxmlformats.org/officeDocument/2006/relationships/image" Target="../media/image90.png"/></Relationships>
</file>

<file path=ppt/slides/_rels/slide66.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91.png"/><Relationship Id="rId4" Type="http://schemas.openxmlformats.org/officeDocument/2006/relationships/image" Target="../media/image25.png"/><Relationship Id="rId3" Type="http://schemas.openxmlformats.org/officeDocument/2006/relationships/image" Target="../media/image93.png"/><Relationship Id="rId2" Type="http://schemas.openxmlformats.org/officeDocument/2006/relationships/image" Target="../media/image24.png"/><Relationship Id="rId1" Type="http://schemas.openxmlformats.org/officeDocument/2006/relationships/image" Target="../media/image92.png"/></Relationships>
</file>

<file path=ppt/slides/_rels/slide67.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image" Target="../media/image24.png"/><Relationship Id="rId3" Type="http://schemas.openxmlformats.org/officeDocument/2006/relationships/image" Target="../media/image95.png"/><Relationship Id="rId2" Type="http://schemas.openxmlformats.org/officeDocument/2006/relationships/image" Target="../media/image91.png"/><Relationship Id="rId1" Type="http://schemas.openxmlformats.org/officeDocument/2006/relationships/image" Target="../media/image94.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2.png"/><Relationship Id="rId1"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258532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分子</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动理论与气体实验</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定律</a:t>
            </a:r>
            <a:endPar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4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5</a:t>
            </a:r>
            <a:r>
              <a:rPr lang="zh-CN" altLang="en-US" sz="54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节　气体实验定律</a:t>
            </a:r>
            <a:endParaRPr lang="zh-CN" altLang="en-US" sz="5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08720"/>
            <a:ext cx="11485848" cy="1684244"/>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气体等压变化的图像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可知，在</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图像中，等压线是一条过坐标原点的倾斜的直线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对于一定质量的气体，不同等压线的斜率不同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斜率越小，压强越大，如图所示，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a314.jpg" descr="id:2147489972;FounderCES"/>
          <p:cNvPicPr/>
          <p:nvPr/>
        </p:nvPicPr>
        <p:blipFill>
          <a:blip r:embed="rId1"/>
          <a:stretch>
            <a:fillRect/>
          </a:stretch>
        </p:blipFill>
        <p:spPr>
          <a:xfrm>
            <a:off x="4871070" y="2655496"/>
            <a:ext cx="1890638" cy="1800200"/>
          </a:xfrm>
          <a:prstGeom prst="rect">
            <a:avLst/>
          </a:prstGeom>
        </p:spPr>
      </p:pic>
      <p:sp>
        <p:nvSpPr>
          <p:cNvPr id="4" name="内容占位符 3"/>
          <p:cNvSpPr txBox="1"/>
          <p:nvPr/>
        </p:nvSpPr>
        <p:spPr bwMode="auto">
          <a:xfrm>
            <a:off x="360854" y="4167664"/>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微观解释</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一定质量的气体，当温度升高时，分子的平均动能增大，为了保持压强不变，单位体积的分子数相应减少，气体的体积必然相应增大</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反之，当气体的温度降低时，气体的体积必然减小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理想气体</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状态方程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理想气体</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在任何温度、任何压强下都遵从气体实验定律的气体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理想气体的特点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）严格遵守气体实验定律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）理想气体分子本身的大小与分子间的距离相比可忽略不计，分子不占空间，可视为质点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）理想气体分子除碰撞外，无相互作用的引力和斥力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）理想气体无分子势能，内能等于所有分子热运动的动能之和，所以一定质量理想气体的内能只与气体的温度有关，而与气体的体积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无关</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4.EPS" descr="id:2147489242;FounderCES"/>
          <p:cNvPicPr/>
          <p:nvPr/>
        </p:nvPicPr>
        <p:blipFill>
          <a:blip r:embed="rId1"/>
          <a:stretch>
            <a:fillRect/>
          </a:stretch>
        </p:blipFill>
        <p:spPr>
          <a:xfrm>
            <a:off x="406574" y="908720"/>
            <a:ext cx="1205865" cy="32004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772816"/>
            <a:ext cx="11485848" cy="1684244"/>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理想气体与实际气体</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在温度不低于零下几十摄氏度、压强不超过一个大气压的几倍时，把实际气体当成理想气体来处理，误差很小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1"/>
          <a:stretch>
            <a:fillRect/>
          </a:stretch>
        </p:blipFill>
        <p:spPr>
          <a:xfrm>
            <a:off x="334566" y="3615407"/>
            <a:ext cx="11521280" cy="1133544"/>
          </a:xfrm>
          <a:prstGeom prst="rect">
            <a:avLst/>
          </a:prstGeom>
        </p:spPr>
      </p:pic>
      <p:sp>
        <p:nvSpPr>
          <p:cNvPr id="5" name="内容占位符 1"/>
          <p:cNvSpPr txBox="1"/>
          <p:nvPr/>
        </p:nvSpPr>
        <p:spPr bwMode="auto">
          <a:xfrm>
            <a:off x="360854" y="3596823"/>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理想气体是一种理想化模型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是对实际气体的科学抽象</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题目中无特别说明时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一般都可将实际气体当成理想气体来处理</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顿有所悟.EPS" descr="id:2147489475;FounderCES"/>
          <p:cNvPicPr/>
          <p:nvPr/>
        </p:nvPicPr>
        <p:blipFill>
          <a:blip r:embed="rId2"/>
          <a:stretch>
            <a:fillRect/>
          </a:stretch>
        </p:blipFill>
        <p:spPr>
          <a:xfrm>
            <a:off x="406574" y="3789040"/>
            <a:ext cx="1353185" cy="296545"/>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2062758" y="4005064"/>
            <a:ext cx="2808312" cy="720080"/>
          </a:xfrm>
          <a:prstGeom prst="rect">
            <a:avLst/>
          </a:prstGeom>
        </p:spPr>
      </p:pic>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1093262"/>
                <a:ext cx="11485848" cy="4279954"/>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理想气体状态方程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）内容</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一定质量的某种理想气体，在从某一状态变化到另一状态时，尽管其压强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、体积</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和温度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都可能改变，但是压强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跟体积</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的乘积与热力学温度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之比却保持不变，这种关系称为理想气体状态方程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）公式：</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𝒑𝑽</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是常量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与气体的种类和质量有关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）适用条件：一定质量的理想气体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4"/>
              <p:cNvSpPr>
                <a:spLocks noRot="1" noChangeAspect="1" noMove="1" noResize="1" noEditPoints="1" noAdjustHandles="1" noChangeArrowheads="1" noChangeShapeType="1" noTextEdit="1"/>
              </p:cNvSpPr>
              <p:nvPr>
                <p:ph idx="1"/>
              </p:nvPr>
            </p:nvSpPr>
            <p:spPr>
              <a:xfrm>
                <a:off x="360854" y="1093262"/>
                <a:ext cx="11485848" cy="4279954"/>
              </a:xfrm>
              <a:blipFill rotWithShape="1">
                <a:blip r:embed="rId2"/>
                <a:stretch>
                  <a:fillRect l="-2" t="-10" r="1" b="11"/>
                </a:stretch>
              </a:blipFill>
            </p:spPr>
            <p:txBody>
              <a:bodyPr/>
              <a:lstStyle/>
              <a:p>
                <a:r>
                  <a:rPr lang="zh-CN" altLang="en-US">
                    <a:noFill/>
                  </a:rPr>
                  <a:t> </a:t>
                </a:r>
              </a:p>
            </p:txBody>
          </p:sp>
        </mc:Fallback>
      </mc:AlternateContent>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34566" y="1791400"/>
            <a:ext cx="11521280" cy="2285672"/>
          </a:xfrm>
          <a:prstGeom prst="rect">
            <a:avLst/>
          </a:prstGeom>
        </p:spPr>
      </p:pic>
      <p:sp>
        <p:nvSpPr>
          <p:cNvPr id="2" name="内容占位符 1"/>
          <p:cNvSpPr>
            <a:spLocks noGrp="1"/>
          </p:cNvSpPr>
          <p:nvPr>
            <p:ph idx="1"/>
          </p:nvPr>
        </p:nvSpPr>
        <p:spPr>
          <a:xfrm>
            <a:off x="360854" y="1772816"/>
            <a:ext cx="11485848" cy="2308324"/>
          </a:xfrm>
        </p:spPr>
        <p:txBody>
          <a:bodyPr/>
          <a:lstStyle/>
          <a:p>
            <a:pPr hangingPunct="0">
              <a:spcAft>
                <a:spcPts val="0"/>
              </a:spcAf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宏观量温度的变化对应着微观量分子平均动能的变化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体积的变化对应着气体分子的数密度的变化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压强的变化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微观上由两个因素引起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即分子热运动的平均动能和分子的数密度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可以根据气体变化情况选择相应的实验定律加以</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判断</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顿有所悟.EPS" descr="id:2147489475;FounderCES"/>
          <p:cNvPicPr/>
          <p:nvPr/>
        </p:nvPicPr>
        <p:blipFill>
          <a:blip r:embed="rId2"/>
          <a:stretch>
            <a:fillRect/>
          </a:stretch>
        </p:blipFill>
        <p:spPr>
          <a:xfrm>
            <a:off x="406574" y="2007424"/>
            <a:ext cx="1353185" cy="296545"/>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36583"/>
            <a:ext cx="11485848" cy="1200329"/>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玻意耳定律</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的理解与应用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玻意耳定律</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理解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要点破.EPS" descr="id:2147489284;FounderCES"/>
          <p:cNvPicPr/>
          <p:nvPr/>
        </p:nvPicPr>
        <p:blipFill>
          <a:blip r:embed="rId1"/>
          <a:stretch>
            <a:fillRect/>
          </a:stretch>
        </p:blipFill>
        <p:spPr>
          <a:xfrm>
            <a:off x="2854846" y="692696"/>
            <a:ext cx="6596380" cy="569595"/>
          </a:xfrm>
          <a:prstGeom prst="rect">
            <a:avLst/>
          </a:prstGeom>
        </p:spPr>
      </p:pic>
      <p:pic>
        <p:nvPicPr>
          <p:cNvPr id="4" name="要点1.EPS" descr="id:2147489291;FounderCES"/>
          <p:cNvPicPr/>
          <p:nvPr/>
        </p:nvPicPr>
        <p:blipFill>
          <a:blip r:embed="rId2"/>
          <a:stretch>
            <a:fillRect/>
          </a:stretch>
        </p:blipFill>
        <p:spPr>
          <a:xfrm>
            <a:off x="406574" y="1628800"/>
            <a:ext cx="864096" cy="303219"/>
          </a:xfrm>
          <a:prstGeom prst="rect">
            <a:avLst/>
          </a:prstGeom>
        </p:spPr>
      </p:pic>
      <mc:AlternateContent xmlns:mc="http://schemas.openxmlformats.org/markup-compatibility/2006" xmlns:a14="http://schemas.microsoft.com/office/drawing/2010/main">
        <mc:Choice Requires="a14">
          <p:graphicFrame>
            <p:nvGraphicFramePr>
              <p:cNvPr id="6" name="表格 5"/>
              <p:cNvGraphicFramePr>
                <a:graphicFrameLocks noGrp="1"/>
              </p:cNvGraphicFramePr>
              <p:nvPr/>
            </p:nvGraphicFramePr>
            <p:xfrm>
              <a:off x="334567" y="2703029"/>
              <a:ext cx="11521280" cy="3405887"/>
            </p:xfrm>
            <a:graphic>
              <a:graphicData uri="http://schemas.openxmlformats.org/drawingml/2006/table">
                <a:tbl>
                  <a:tblPr firstRow="1" firstCol="1" bandRow="1"/>
                  <a:tblGrid>
                    <a:gridCol w="1331860"/>
                    <a:gridCol w="10189420"/>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适用范围</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压强不太大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温度不太低</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公式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反映一定质量的气体在等温变化下压强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与体积</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成反比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图像是双曲线的一支</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图上的等温线越高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气体压强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与体积</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的乘积越大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温度越高</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𝐕</m:t>
                                  </m:r>
                                </m:den>
                              </m:f>
                            </m:oMath>
                          </a14:m>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反映一定质量的气体在等温变化中压强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与体积</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成反比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𝐕</m:t>
                                  </m:r>
                                </m:den>
                              </m:f>
                            </m:oMath>
                          </a14:m>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成正比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图像上的等温线应是过原点的倾斜直线</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图像斜率越大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温度越高</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6" name="表格 5"/>
              <p:cNvGraphicFramePr>
                <a:graphicFrameLocks noGrp="1"/>
              </p:cNvGraphicFramePr>
              <p:nvPr/>
            </p:nvGraphicFramePr>
            <p:xfrm>
              <a:off x="334567" y="2703029"/>
              <a:ext cx="11521280" cy="3405887"/>
            </p:xfrm>
            <a:graphic>
              <a:graphicData uri="http://schemas.openxmlformats.org/drawingml/2006/table">
                <a:tbl>
                  <a:tblPr firstRow="1" firstCol="1" bandRow="1"/>
                  <a:tblGrid>
                    <a:gridCol w="1331860"/>
                    <a:gridCol w="10189420"/>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适用范围</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压强不太大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温度不太低</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公式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反映一定质量的气体在等温变化下压强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与体积</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成反比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图像是双曲线的一支</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图上的等温线越高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气体压强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与体积</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的乘积越大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温度越高</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331595">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blipFill>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blipFill>
                      </a:tcPr>
                    </a:tc>
                  </a:tr>
                </a:tbl>
              </a:graphicData>
            </a:graphic>
          </p:graphicFrame>
        </mc:Fallback>
      </mc:AlternateContent>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3900235"/>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应用玻意耳定律解题的一般步骤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）确定研究对象，并判断是否满足玻意耳定律成立的条件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）表示或计算出初态压强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、体积</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和末态压强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、体积</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，未知量用字母表示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）根据玻意耳定律列方程</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，代入数值求解（</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注意各状态参量</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统一</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单位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）注意分析题目中的隐含条件，必要时还应由力学或几何学知识列出辅助方程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）有时要检验结果是否符合实际，对不符合实际的结果要删去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3105"/>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如图所示是一种由汽缸、活塞柱、弹簧和上、下支座构成的汽车氮气减震装置的简化示意图，汽缸内的气体可视为理想气体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该装置未安装到汽车上时，弹簧处于原长状态，封闭气体和活塞柱长度均为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0.20 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，气体压强等于大气压强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将四台减震装置安装在汽车上，稳定时汽车由四台减震装置支撑，且封闭气体长度被压缩了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0.12 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已知活塞柱横截面积</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，弹簧的劲度系数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该装置的质量、活塞柱与汽缸间的摩擦均可忽略不计，汽缸导热性和气密性良好，环境温度不变，</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）压缩后汽缸内氮气的压强；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89319;FounderCES"/>
          <p:cNvPicPr/>
          <p:nvPr/>
        </p:nvPicPr>
        <p:blipFill>
          <a:blip r:embed="rId1"/>
          <a:stretch>
            <a:fillRect/>
          </a:stretch>
        </p:blipFill>
        <p:spPr>
          <a:xfrm>
            <a:off x="406574" y="908720"/>
            <a:ext cx="1068705" cy="344170"/>
          </a:xfrm>
          <a:prstGeom prst="rect">
            <a:avLst/>
          </a:prstGeom>
        </p:spPr>
      </p:pic>
      <p:pic>
        <p:nvPicPr>
          <p:cNvPr id="4" name="ca311.jpg" descr="id:2147490029;FounderCES"/>
          <p:cNvPicPr/>
          <p:nvPr/>
        </p:nvPicPr>
        <p:blipFill>
          <a:blip r:embed="rId2"/>
          <a:stretch>
            <a:fillRect/>
          </a:stretch>
        </p:blipFill>
        <p:spPr>
          <a:xfrm>
            <a:off x="4727054" y="5085184"/>
            <a:ext cx="1872208" cy="1436505"/>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96752"/>
            <a:ext cx="11485848" cy="2861310"/>
          </a:xfrm>
        </p:spPr>
        <p:txBody>
          <a:bodyPr/>
          <a:lstStyle/>
          <a:p>
            <a:pPr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当</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汽车装上减震装置后</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设汽缸内氮气压缩后的体积为</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氮气压强为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由玻意耳定律可知</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其中</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Sl</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0.2</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Sl</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0.2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FF0000"/>
                </a:solidFill>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0.08</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89326;FounderCES"/>
          <p:cNvPicPr/>
          <p:nvPr/>
        </p:nvPicPr>
        <p:blipFill>
          <a:blip r:embed="rId1"/>
          <a:stretch>
            <a:fillRect/>
          </a:stretch>
        </p:blipFill>
        <p:spPr>
          <a:xfrm>
            <a:off x="406574" y="1404201"/>
            <a:ext cx="798830" cy="284480"/>
          </a:xfrm>
          <a:prstGeom prst="rect">
            <a:avLst/>
          </a:prstGeom>
        </p:spPr>
      </p:pic>
      <p:sp>
        <p:nvSpPr>
          <p:cNvPr id="4" name="内容占位符 1"/>
          <p:cNvSpPr txBox="1"/>
          <p:nvPr/>
        </p:nvSpPr>
        <p:spPr bwMode="auto">
          <a:xfrm>
            <a:off x="360854" y="395145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            2.5</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10</a:t>
            </a:r>
            <a:r>
              <a:rPr lang="en-US" altLang="zh-CN" b="1" baseline="30000" smtClean="0">
                <a:solidFill>
                  <a:srgbClr val="FF0000"/>
                </a:solidFill>
                <a:latin typeface="Times New Roman" panose="02020603050405020304" pitchFamily="18" charset="0"/>
                <a:ea typeface="宋体" panose="02010600030101010101" pitchFamily="2" charset="-122"/>
              </a:rPr>
              <a:t>5</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Pa</a:t>
            </a:r>
            <a:endParaRPr lang="zh-CN" altLang="en-US"/>
          </a:p>
        </p:txBody>
      </p:sp>
      <p:pic>
        <p:nvPicPr>
          <p:cNvPr id="5" name="24答案.EPS" descr="id:2147489333;FounderCES"/>
          <p:cNvPicPr/>
          <p:nvPr/>
        </p:nvPicPr>
        <p:blipFill>
          <a:blip r:embed="rId2"/>
          <a:stretch>
            <a:fillRect/>
          </a:stretch>
        </p:blipFill>
        <p:spPr>
          <a:xfrm>
            <a:off x="478582" y="4114056"/>
            <a:ext cx="792088" cy="281930"/>
          </a:xfrm>
          <a:prstGeom prst="rect">
            <a:avLst/>
          </a:prstGeom>
        </p:spPr>
      </p:pic>
      <p:pic>
        <p:nvPicPr>
          <p:cNvPr id="6" name="ca311.jpg" descr="id:2147490029;FounderCES"/>
          <p:cNvPicPr/>
          <p:nvPr/>
        </p:nvPicPr>
        <p:blipFill>
          <a:blip r:embed="rId3"/>
          <a:stretch>
            <a:fillRect/>
          </a:stretch>
        </p:blipFill>
        <p:spPr>
          <a:xfrm>
            <a:off x="7751390" y="2079432"/>
            <a:ext cx="3190852" cy="244827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）汽车的质量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ca311.jpg" descr="id:2147490029;FounderCES"/>
          <p:cNvPicPr/>
          <p:nvPr/>
        </p:nvPicPr>
        <p:blipFill>
          <a:blip r:embed="rId1"/>
          <a:stretch>
            <a:fillRect/>
          </a:stretch>
        </p:blipFill>
        <p:spPr>
          <a:xfrm>
            <a:off x="4655046" y="1268760"/>
            <a:ext cx="1872208" cy="1436505"/>
          </a:xfrm>
          <a:prstGeom prst="rect">
            <a:avLst/>
          </a:prstGeom>
        </p:spPr>
      </p:pic>
      <p:sp>
        <p:nvSpPr>
          <p:cNvPr id="5" name="内容占位符 1"/>
          <p:cNvSpPr txBox="1"/>
          <p:nvPr/>
        </p:nvSpPr>
        <p:spPr bwMode="auto">
          <a:xfrm>
            <a:off x="360854" y="2748984"/>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设汽车对一个减震装置的压力为</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以减震装置的汽缸上表面为研究对象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对其受力分析可知</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代入题中数据解得</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700</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对汽车受力分析得</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解得汽车的质量</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080</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24解析.EPS" descr="id:2147489326;FounderCES"/>
          <p:cNvPicPr/>
          <p:nvPr/>
        </p:nvPicPr>
        <p:blipFill>
          <a:blip r:embed="rId2"/>
          <a:stretch>
            <a:fillRect/>
          </a:stretch>
        </p:blipFill>
        <p:spPr>
          <a:xfrm>
            <a:off x="406574" y="2956433"/>
            <a:ext cx="798830" cy="284480"/>
          </a:xfrm>
          <a:prstGeom prst="rect">
            <a:avLst/>
          </a:prstGeom>
        </p:spPr>
      </p:pic>
      <p:sp>
        <p:nvSpPr>
          <p:cNvPr id="7" name="内容占位符 1"/>
          <p:cNvSpPr txBox="1"/>
          <p:nvPr/>
        </p:nvSpPr>
        <p:spPr bwMode="auto">
          <a:xfrm>
            <a:off x="360854" y="5445224"/>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1</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080</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kg</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24答案.EPS" descr="id:2147489333;FounderCES"/>
          <p:cNvPicPr/>
          <p:nvPr/>
        </p:nvPicPr>
        <p:blipFill>
          <a:blip r:embed="rId3"/>
          <a:stretch>
            <a:fillRect/>
          </a:stretch>
        </p:blipFill>
        <p:spPr>
          <a:xfrm>
            <a:off x="478582" y="5607824"/>
            <a:ext cx="792088" cy="2819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3169621" y="3878738"/>
            <a:ext cx="1755351" cy="361950"/>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340768"/>
                <a:ext cx="11485848" cy="4215128"/>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玻意耳定律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内容</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一定质量的气体，在温度保持不变的条件下，压强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与体积</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成反比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公式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常量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algn="dist"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适用条件：（</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）气体质量不变、温度不变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）气体温度不太低、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压强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太</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1340768"/>
                <a:ext cx="11485848" cy="4215128"/>
              </a:xfrm>
              <a:blipFill rotWithShape="1">
                <a:blip r:embed="rId2"/>
                <a:stretch>
                  <a:fillRect l="-2" t="-7" r="1" b="7"/>
                </a:stretch>
              </a:blipFill>
            </p:spPr>
            <p:txBody>
              <a:bodyPr/>
              <a:lstStyle/>
              <a:p>
                <a:r>
                  <a:rPr lang="zh-CN" altLang="en-US">
                    <a:noFill/>
                  </a:rPr>
                  <a:t> </a:t>
                </a:r>
              </a:p>
            </p:txBody>
          </p:sp>
        </mc:Fallback>
      </mc:AlternateContent>
      <p:pic>
        <p:nvPicPr>
          <p:cNvPr id="3" name="24知识过.EPS" descr="id:2147489207;FounderCES"/>
          <p:cNvPicPr/>
          <p:nvPr/>
        </p:nvPicPr>
        <p:blipFill>
          <a:blip r:embed="rId3"/>
          <a:stretch>
            <a:fillRect/>
          </a:stretch>
        </p:blipFill>
        <p:spPr>
          <a:xfrm>
            <a:off x="2926854" y="764704"/>
            <a:ext cx="5804910" cy="501645"/>
          </a:xfrm>
          <a:prstGeom prst="rect">
            <a:avLst/>
          </a:prstGeom>
        </p:spPr>
      </p:pic>
      <p:pic>
        <p:nvPicPr>
          <p:cNvPr id="4" name="知识点1.EPS" descr="id:2147489214;FounderCES"/>
          <p:cNvPicPr/>
          <p:nvPr/>
        </p:nvPicPr>
        <p:blipFill>
          <a:blip r:embed="rId4"/>
          <a:stretch>
            <a:fillRect/>
          </a:stretch>
        </p:blipFill>
        <p:spPr>
          <a:xfrm>
            <a:off x="406574" y="1484784"/>
            <a:ext cx="1116965" cy="30861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34566" y="2439472"/>
            <a:ext cx="11521280" cy="1709608"/>
          </a:xfrm>
          <a:prstGeom prst="rect">
            <a:avLst/>
          </a:prstGeom>
        </p:spPr>
      </p:pic>
      <p:sp>
        <p:nvSpPr>
          <p:cNvPr id="2" name="内容占位符 1"/>
          <p:cNvSpPr>
            <a:spLocks noGrp="1"/>
          </p:cNvSpPr>
          <p:nvPr>
            <p:ph idx="1"/>
          </p:nvPr>
        </p:nvSpPr>
        <p:spPr>
          <a:xfrm>
            <a:off x="360854" y="2420888"/>
            <a:ext cx="11485848" cy="1754326"/>
          </a:xfrm>
        </p:spPr>
        <p:txBody>
          <a:bodyPr/>
          <a:lstStyle/>
          <a:p>
            <a:pPr hangingPunct="0">
              <a:spcAft>
                <a:spcPts val="0"/>
              </a:spcAf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应用玻意耳定律求解时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要明确研究对象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确认其温度不变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根据题目的已知条件和要求解的问题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分别找出初、末状态的参量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确定压强和体积是解题的</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关键</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顿有所悟.EPS" descr="id:2147489475;FounderCES"/>
          <p:cNvPicPr/>
          <p:nvPr/>
        </p:nvPicPr>
        <p:blipFill>
          <a:blip r:embed="rId2"/>
          <a:stretch>
            <a:fillRect/>
          </a:stretch>
        </p:blipFill>
        <p:spPr>
          <a:xfrm>
            <a:off x="406574" y="2655496"/>
            <a:ext cx="1353185" cy="296545"/>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查理定律的理解与应用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查理定律</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理解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2.EPS" descr="id:2147489340;FounderCES"/>
          <p:cNvPicPr/>
          <p:nvPr/>
        </p:nvPicPr>
        <p:blipFill>
          <a:blip r:embed="rId1"/>
          <a:stretch>
            <a:fillRect/>
          </a:stretch>
        </p:blipFill>
        <p:spPr>
          <a:xfrm>
            <a:off x="406574" y="908720"/>
            <a:ext cx="912495" cy="320040"/>
          </a:xfrm>
          <a:prstGeom prst="rect">
            <a:avLst/>
          </a:prstGeom>
        </p:spPr>
      </p:pic>
      <mc:AlternateContent xmlns:mc="http://schemas.openxmlformats.org/markup-compatibility/2006" xmlns:a14="http://schemas.microsoft.com/office/drawing/2010/main">
        <mc:Choice Requires="a14">
          <p:graphicFrame>
            <p:nvGraphicFramePr>
              <p:cNvPr id="5" name="表格 4"/>
              <p:cNvGraphicFramePr>
                <a:graphicFrameLocks noGrp="1"/>
              </p:cNvGraphicFramePr>
              <p:nvPr/>
            </p:nvGraphicFramePr>
            <p:xfrm>
              <a:off x="334567" y="1988840"/>
              <a:ext cx="11521280" cy="4150614"/>
            </p:xfrm>
            <a:graphic>
              <a:graphicData uri="http://schemas.openxmlformats.org/drawingml/2006/table">
                <a:tbl>
                  <a:tblPr firstRow="1" firstCol="1" bandRow="1"/>
                  <a:tblGrid>
                    <a:gridCol w="1951704"/>
                    <a:gridCol w="9569576"/>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适用范围</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压强不太大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温度不太低</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公式及变式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𝒑</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𝑻</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zh-CN"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𝒑</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b>
                                  </m:sSub>
                                </m:num>
                                <m:den>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𝑻</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Δp</a:t>
                          </a:r>
                          <a:r>
                            <a:rPr lang="zh-CN"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𝜟</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𝑻</m:t>
                                  </m:r>
                                </m:num>
                                <m:den>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𝑻</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ΔT</a:t>
                          </a:r>
                          <a:r>
                            <a:rPr lang="zh-CN"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𝜟</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𝒑</m:t>
                                  </m:r>
                                </m:num>
                                <m:den>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𝒑</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050"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反映一定质量的气体在等容变化中压强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与热力学温度</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成正比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图像是过原点的倾斜直线</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图像斜率越大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体积越小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反映一定质量的气体在等容变化中压强</a:t>
                          </a:r>
                          <a:r>
                            <a:rPr lang="en-US" alt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与摄氏温度</a:t>
                          </a:r>
                          <a:r>
                            <a:rPr lang="en-US" alt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 </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呈线性关系</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倾斜直线的延长线与</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轴交点为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273.15℃</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连接图像中的某点与该交点</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连线的斜率越大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体积越小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5" name="表格 4"/>
              <p:cNvGraphicFramePr>
                <a:graphicFrameLocks noGrp="1"/>
              </p:cNvGraphicFramePr>
              <p:nvPr/>
            </p:nvGraphicFramePr>
            <p:xfrm>
              <a:off x="334567" y="1988840"/>
              <a:ext cx="11521280" cy="4150614"/>
            </p:xfrm>
            <a:graphic>
              <a:graphicData uri="http://schemas.openxmlformats.org/drawingml/2006/table">
                <a:tbl>
                  <a:tblPr firstRow="1" firstCol="1" bandRow="1"/>
                  <a:tblGrid>
                    <a:gridCol w="1951704"/>
                    <a:gridCol w="9569576"/>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适用范围</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压强不太大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温度不太低</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85090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公式及变式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blipFill>
                      </a:tcPr>
                    </a:tc>
                  </a:tr>
                  <a:tr h="0">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反映一定质量的气体在等容变化中压强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与热力学温度</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成正比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图像是过原点的倾斜直线</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图像斜率越大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体积越小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反映一定质量的气体在等容变化中压强</a:t>
                          </a:r>
                          <a:r>
                            <a:rPr lang="en-US" alt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与摄氏温度</a:t>
                          </a:r>
                          <a:r>
                            <a:rPr lang="en-US" alt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 </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呈线性关系</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倾斜直线的延长线与</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轴交点为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273.15℃</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连接图像中的某点与该交点</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连线的斜率越大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体积越小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Fallback>
      </mc:AlternateContent>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50915"/>
            <a:ext cx="11485848" cy="3346237"/>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应用查理定律解题的一般步骤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）确定研究对象，即被封闭的一定质量的气体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）分析被研究气体在状态变化时是否符合定律的适用条件：质量一定，体积不变</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）确定初、末两个状态的温度、压强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）根据查理定律列式求解</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）求解结果并分析、检验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如图所示，导热汽缸由半径不同的两个圆柱形容器组成，汽缸上部横截面积为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，深度为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，下部横截面积为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，深度为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，侧面有阀门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处于打开状态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活塞上表面通过定滑轮与一水桶相连</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关闭阀门后向水桶中缓慢加水，使活塞上升到距汽缸顶端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处停下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已知大气压强为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，室温为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，重力加速度为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，不计一切摩擦，忽略水桶质量、活塞厚度及活塞质量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）加入桶中水的质量；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89362;FounderCES"/>
          <p:cNvPicPr/>
          <p:nvPr/>
        </p:nvPicPr>
        <p:blipFill>
          <a:blip r:embed="rId1"/>
          <a:stretch>
            <a:fillRect/>
          </a:stretch>
        </p:blipFill>
        <p:spPr>
          <a:xfrm>
            <a:off x="406574" y="908720"/>
            <a:ext cx="921385" cy="296545"/>
          </a:xfrm>
          <a:prstGeom prst="rect">
            <a:avLst/>
          </a:prstGeom>
        </p:spPr>
      </p:pic>
      <p:pic>
        <p:nvPicPr>
          <p:cNvPr id="4" name="lv134.jpg" descr="id:2147490079;FounderCES"/>
          <p:cNvPicPr/>
          <p:nvPr/>
        </p:nvPicPr>
        <p:blipFill>
          <a:blip r:embed="rId2"/>
          <a:stretch>
            <a:fillRect/>
          </a:stretch>
        </p:blipFill>
        <p:spPr>
          <a:xfrm>
            <a:off x="4511030" y="4293096"/>
            <a:ext cx="2272030" cy="2018665"/>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959703"/>
                <a:ext cx="11485848" cy="2625462"/>
              </a:xfrm>
            </p:spPr>
            <p:txBody>
              <a:bodyPr/>
              <a:lstStyle/>
              <a:p>
                <a:pPr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当</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活塞距汽缸顶端</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0.3</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汽缸内气体的体积为</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SL</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0.5</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0.3</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对汽缸内的气体</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由玻意耳定律得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SL</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设加入桶中水的质量为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对活塞</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由受力平衡可得</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联立解得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𝟗</m:t>
                        </m:r>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𝒑</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𝟎</m:t>
                            </m:r>
                          </m:sub>
                        </m:s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𝑺</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𝟐𝟔</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𝒈</m:t>
                        </m:r>
                      </m:den>
                    </m:f>
                  </m:oMath>
                </a14:m>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959703"/>
                <a:ext cx="11485848" cy="2625462"/>
              </a:xfrm>
              <a:blipFill rotWithShape="1">
                <a:blip r:embed="rId1"/>
                <a:stretch>
                  <a:fillRect l="-2" t="-8" r="1" b="22"/>
                </a:stretch>
              </a:blipFill>
            </p:spPr>
            <p:txBody>
              <a:bodyPr/>
              <a:lstStyle/>
              <a:p>
                <a:r>
                  <a:rPr lang="zh-CN" altLang="en-US">
                    <a:noFill/>
                  </a:rPr>
                  <a:t> </a:t>
                </a:r>
              </a:p>
            </p:txBody>
          </p:sp>
        </mc:Fallback>
      </mc:AlternateContent>
      <p:pic>
        <p:nvPicPr>
          <p:cNvPr id="3" name="24解析.EPS" descr="id:2147489369;FounderCES"/>
          <p:cNvPicPr/>
          <p:nvPr/>
        </p:nvPicPr>
        <p:blipFill>
          <a:blip r:embed="rId2"/>
          <a:stretch>
            <a:fillRect/>
          </a:stretch>
        </p:blipFill>
        <p:spPr>
          <a:xfrm>
            <a:off x="406574" y="1122303"/>
            <a:ext cx="832485" cy="296545"/>
          </a:xfrm>
          <a:prstGeom prst="rect">
            <a:avLst/>
          </a:prstGeom>
        </p:spPr>
      </p:pic>
      <p:pic>
        <p:nvPicPr>
          <p:cNvPr id="4" name="24答案.EPS" descr="id:2147489333;FounderCES"/>
          <p:cNvPicPr/>
          <p:nvPr/>
        </p:nvPicPr>
        <p:blipFill>
          <a:blip r:embed="rId3"/>
          <a:stretch>
            <a:fillRect/>
          </a:stretch>
        </p:blipFill>
        <p:spPr>
          <a:xfrm>
            <a:off x="478582" y="3922956"/>
            <a:ext cx="792088" cy="281930"/>
          </a:xfrm>
          <a:prstGeom prst="rect">
            <a:avLst/>
          </a:prstGeom>
        </p:spPr>
      </p:pic>
      <mc:AlternateContent xmlns:mc="http://schemas.openxmlformats.org/markup-compatibility/2006">
        <mc:Choice xmlns:a14="http://schemas.microsoft.com/office/drawing/2010/main" Requires="a14">
          <p:sp>
            <p:nvSpPr>
              <p:cNvPr id="6" name="内容占位符 1"/>
              <p:cNvSpPr txBox="1"/>
              <p:nvPr/>
            </p:nvSpPr>
            <p:spPr bwMode="auto">
              <a:xfrm>
                <a:off x="360854" y="3498567"/>
                <a:ext cx="11485848" cy="963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ea typeface="Cambria Math" panose="02040503050406030204" pitchFamily="18" charset="0"/>
                  </a:rPr>
                  <a:t>              </a:t>
                </a:r>
                <a14:m>
                  <m:oMath xmlns:m="http://schemas.openxmlformats.org/officeDocument/2006/math">
                    <m:f>
                      <m:fPr>
                        <m:ctrlPr>
                          <a:rPr lang="zh-CN" altLang="zh-CN" b="1" i="1" smtClean="0">
                            <a:solidFill>
                              <a:srgbClr val="FF0000"/>
                            </a:solidFill>
                            <a:latin typeface="Cambria Math" panose="02040503050406030204" pitchFamily="18" charset="0"/>
                            <a:ea typeface="Cambria Math" panose="020405030504060302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𝟗</m:t>
                        </m:r>
                        <m:sSub>
                          <m:sSubPr>
                            <m:ctrlPr>
                              <a:rPr lang="zh-CN" altLang="zh-CN" b="1" i="1">
                                <a:solidFill>
                                  <a:srgbClr val="FF0000"/>
                                </a:solidFill>
                                <a:latin typeface="Cambria Math" panose="02040503050406030204" pitchFamily="18" charset="0"/>
                                <a:ea typeface="Cambria Math" panose="020405030504060302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𝒑</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𝟎</m:t>
                            </m:r>
                          </m:sub>
                        </m:s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𝑺</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𝟐𝟔</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𝒈</m:t>
                        </m:r>
                      </m:den>
                    </m:f>
                  </m:oMath>
                </a14:m>
                <a:endParaRPr lang="zh-CN" altLang="en-US"/>
              </a:p>
            </p:txBody>
          </p:sp>
        </mc:Choice>
        <mc:Fallback>
          <p:sp>
            <p:nvSpPr>
              <p:cNvPr id="6" name="内容占位符 1"/>
              <p:cNvSpPr txBox="1">
                <a:spLocks noRot="1" noChangeAspect="1" noMove="1" noResize="1" noEditPoints="1" noAdjustHandles="1" noChangeArrowheads="1" noChangeShapeType="1" noTextEdit="1"/>
              </p:cNvSpPr>
              <p:nvPr/>
            </p:nvSpPr>
            <p:spPr bwMode="auto">
              <a:xfrm>
                <a:off x="360854" y="3498567"/>
                <a:ext cx="11485848" cy="963469"/>
              </a:xfrm>
              <a:prstGeom prst="rect">
                <a:avLst/>
              </a:prstGeom>
              <a:blipFill rotWithShape="1">
                <a:blip r:embed="rId4"/>
                <a:stretch>
                  <a:fillRect l="-2" t="-37" r="1" b="5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7" name="lv134.jpg" descr="id:2147490079;FounderCES"/>
          <p:cNvPicPr/>
          <p:nvPr/>
        </p:nvPicPr>
        <p:blipFill>
          <a:blip r:embed="rId5"/>
          <a:stretch>
            <a:fillRect/>
          </a:stretch>
        </p:blipFill>
        <p:spPr>
          <a:xfrm>
            <a:off x="4583038" y="4290655"/>
            <a:ext cx="2272030" cy="201866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）将桶中的水取走一半，并对缸中气体缓慢加热，当活塞再次停于离汽缸顶端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处时，气体的温度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lv134.jpg" descr="id:2147490079;FounderCES"/>
          <p:cNvPicPr/>
          <p:nvPr/>
        </p:nvPicPr>
        <p:blipFill>
          <a:blip r:embed="rId1"/>
          <a:stretch>
            <a:fillRect/>
          </a:stretch>
        </p:blipFill>
        <p:spPr>
          <a:xfrm>
            <a:off x="9367792" y="1842383"/>
            <a:ext cx="2272030" cy="2018665"/>
          </a:xfrm>
          <a:prstGeom prst="rect">
            <a:avLst/>
          </a:prstGeom>
        </p:spPr>
      </p:pic>
      <mc:AlternateContent xmlns:mc="http://schemas.openxmlformats.org/markup-compatibility/2006">
        <mc:Choice xmlns:a14="http://schemas.microsoft.com/office/drawing/2010/main" Requires="a14">
          <p:sp>
            <p:nvSpPr>
              <p:cNvPr id="4" name="内容占位符 1"/>
              <p:cNvSpPr txBox="1"/>
              <p:nvPr/>
            </p:nvSpPr>
            <p:spPr bwMode="auto">
              <a:xfrm>
                <a:off x="360854" y="2132856"/>
                <a:ext cx="11485848" cy="3051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将</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桶中的水取走一半后</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对活塞</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由受力平衡</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得</a:t>
                </a:r>
                <a:endPar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对汽缸内的气体</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由查理定律可得 </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𝒑</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𝟎</m:t>
                            </m:r>
                          </m:sub>
                        </m:sSub>
                      </m:den>
                    </m:f>
                  </m:oMath>
                </a14:m>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𝒑</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联立解得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𝟐𝟑</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𝟐𝟎</m:t>
                        </m:r>
                      </m:den>
                    </m:f>
                  </m:oMath>
                </a14:m>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1"/>
              <p:cNvSpPr txBox="1">
                <a:spLocks noRot="1" noChangeAspect="1" noMove="1" noResize="1" noEditPoints="1" noAdjustHandles="1" noChangeArrowheads="1" noChangeShapeType="1" noTextEdit="1"/>
              </p:cNvSpPr>
              <p:nvPr/>
            </p:nvSpPr>
            <p:spPr bwMode="auto">
              <a:xfrm>
                <a:off x="360854" y="2132856"/>
                <a:ext cx="11485848" cy="3051348"/>
              </a:xfrm>
              <a:prstGeom prst="rect">
                <a:avLst/>
              </a:prstGeom>
              <a:blipFill rotWithShape="1">
                <a:blip r:embed="rId2"/>
                <a:stretch>
                  <a:fillRect l="-2" t="-17" r="1" b="2"/>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5" name="24解析.EPS" descr="id:2147489369;FounderCES"/>
          <p:cNvPicPr/>
          <p:nvPr/>
        </p:nvPicPr>
        <p:blipFill>
          <a:blip r:embed="rId3"/>
          <a:stretch>
            <a:fillRect/>
          </a:stretch>
        </p:blipFill>
        <p:spPr>
          <a:xfrm>
            <a:off x="406574" y="2286943"/>
            <a:ext cx="832485" cy="296545"/>
          </a:xfrm>
          <a:prstGeom prst="rect">
            <a:avLst/>
          </a:prstGeom>
        </p:spPr>
      </p:pic>
      <p:pic>
        <p:nvPicPr>
          <p:cNvPr id="6" name="24答案.EPS" descr="id:2147489333;FounderCES"/>
          <p:cNvPicPr/>
          <p:nvPr/>
        </p:nvPicPr>
        <p:blipFill>
          <a:blip r:embed="rId4"/>
          <a:stretch>
            <a:fillRect/>
          </a:stretch>
        </p:blipFill>
        <p:spPr>
          <a:xfrm>
            <a:off x="478582" y="5510664"/>
            <a:ext cx="792088" cy="281930"/>
          </a:xfrm>
          <a:prstGeom prst="rect">
            <a:avLst/>
          </a:prstGeom>
        </p:spPr>
      </p:pic>
      <mc:AlternateContent xmlns:mc="http://schemas.openxmlformats.org/markup-compatibility/2006">
        <mc:Choice xmlns:a14="http://schemas.microsoft.com/office/drawing/2010/main" Requires="a14">
          <p:sp>
            <p:nvSpPr>
              <p:cNvPr id="7" name="内容占位符 4"/>
              <p:cNvSpPr txBox="1"/>
              <p:nvPr/>
            </p:nvSpPr>
            <p:spPr bwMode="auto">
              <a:xfrm>
                <a:off x="360854" y="5085184"/>
                <a:ext cx="11485848"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ea typeface="Cambria Math" panose="02040503050406030204" pitchFamily="18" charset="0"/>
                    <a:cs typeface="Times New Roman" panose="02020603050405020304" pitchFamily="18" charset="0"/>
                  </a:rPr>
                  <a:t>              </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𝟐𝟑</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𝟐𝟎</m:t>
                        </m:r>
                      </m:den>
                    </m:f>
                  </m:oMath>
                </a14:m>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7" name="内容占位符 4"/>
              <p:cNvSpPr txBox="1">
                <a:spLocks noRot="1" noChangeAspect="1" noMove="1" noResize="1" noEditPoints="1" noAdjustHandles="1" noChangeArrowheads="1" noChangeShapeType="1" noTextEdit="1"/>
              </p:cNvSpPr>
              <p:nvPr/>
            </p:nvSpPr>
            <p:spPr bwMode="auto">
              <a:xfrm>
                <a:off x="360854" y="5085184"/>
                <a:ext cx="11485848" cy="892552"/>
              </a:xfrm>
              <a:prstGeom prst="rect">
                <a:avLst/>
              </a:prstGeom>
              <a:blipFill rotWithShape="1">
                <a:blip r:embed="rId5"/>
                <a:stretch>
                  <a:fillRect l="-2" t="-12" r="1" b="54"/>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34566" y="1791400"/>
            <a:ext cx="11521280" cy="2069648"/>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772816"/>
                <a:ext cx="11485848" cy="2007473"/>
              </a:xfrm>
            </p:spPr>
            <p:txBody>
              <a:bodyPr/>
              <a:lstStyle/>
              <a:p>
                <a:pPr algn="dist" hangingPunct="0">
                  <a:spcAft>
                    <a:spcPts val="0"/>
                  </a:spcAf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将桶中的水取走一半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并对汽缸中气体缓慢加热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会伴随着气体体积的改变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整个过程并不是等容变化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但初、末状态的体积是相等的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因此</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仍旧</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满足</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den>
                    </m:f>
                  </m:oMath>
                </a14:m>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1772816"/>
                <a:ext cx="11485848" cy="2007473"/>
              </a:xfrm>
              <a:blipFill rotWithShape="1">
                <a:blip r:embed="rId2"/>
                <a:stretch>
                  <a:fillRect l="-2" t="-26" r="1" b="7"/>
                </a:stretch>
              </a:blipFill>
            </p:spPr>
            <p:txBody>
              <a:bodyPr/>
              <a:lstStyle/>
              <a:p>
                <a:r>
                  <a:rPr lang="zh-CN" altLang="en-US">
                    <a:noFill/>
                  </a:rPr>
                  <a:t> </a:t>
                </a:r>
              </a:p>
            </p:txBody>
          </p:sp>
        </mc:Fallback>
      </mc:AlternateContent>
      <p:pic>
        <p:nvPicPr>
          <p:cNvPr id="3" name="顿有所悟.EPS" descr="id:2147489475;FounderCES"/>
          <p:cNvPicPr/>
          <p:nvPr/>
        </p:nvPicPr>
        <p:blipFill>
          <a:blip r:embed="rId3"/>
          <a:stretch>
            <a:fillRect/>
          </a:stretch>
        </p:blipFill>
        <p:spPr>
          <a:xfrm>
            <a:off x="406574" y="2007424"/>
            <a:ext cx="1353185" cy="296545"/>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盖</a:t>
            </a:r>
            <a:r>
              <a:rPr lang="en-US" altLang="zh-CN" b="1">
                <a:solidFill>
                  <a:srgbClr val="1EB26A"/>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吕萨克定律的理解及应用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盖</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吕萨克定律</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理解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3.EPS" descr="id:2147489383;FounderCES"/>
          <p:cNvPicPr/>
          <p:nvPr/>
        </p:nvPicPr>
        <p:blipFill>
          <a:blip r:embed="rId1"/>
          <a:stretch>
            <a:fillRect/>
          </a:stretch>
        </p:blipFill>
        <p:spPr>
          <a:xfrm>
            <a:off x="478582" y="908720"/>
            <a:ext cx="820199" cy="288032"/>
          </a:xfrm>
          <a:prstGeom prst="rect">
            <a:avLst/>
          </a:prstGeom>
        </p:spPr>
      </p:pic>
      <mc:AlternateContent xmlns:mc="http://schemas.openxmlformats.org/markup-compatibility/2006" xmlns:a14="http://schemas.microsoft.com/office/drawing/2010/main">
        <mc:Choice Requires="a14">
          <p:graphicFrame>
            <p:nvGraphicFramePr>
              <p:cNvPr id="5" name="表格 4"/>
              <p:cNvGraphicFramePr>
                <a:graphicFrameLocks noGrp="1"/>
              </p:cNvGraphicFramePr>
              <p:nvPr/>
            </p:nvGraphicFramePr>
            <p:xfrm>
              <a:off x="334567" y="1917597"/>
              <a:ext cx="11521280" cy="4250310"/>
            </p:xfrm>
            <a:graphic>
              <a:graphicData uri="http://schemas.openxmlformats.org/drawingml/2006/table">
                <a:tbl>
                  <a:tblPr firstRow="1" firstCol="1" bandRow="1"/>
                  <a:tblGrid>
                    <a:gridCol w="1331860"/>
                    <a:gridCol w="10189420"/>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适用范围</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压强不太大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温度不太低</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公式及</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变式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0"/>
                            </a:spcAft>
                          </a:pP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𝐕</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𝐓</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𝐕</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b>
                                  </m:sSub>
                                </m:num>
                                <m:den>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𝐓</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𝚫</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𝑻</m:t>
                                  </m:r>
                                </m:num>
                                <m:den>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𝐓</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𝚫</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𝑽</m:t>
                                  </m:r>
                                </m:num>
                                <m:den>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𝐕</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反映一定质量的气体在等压变化中体积</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与热力学温度</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成正比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图像是过原点的倾斜直线</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图像斜率越大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压强越小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反映一定质量的气体在等压变化中体积与摄氏温度</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呈线性关系</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倾斜直线的延长线与</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轴交点为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273.15℃</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连接图像中的某点与该交点</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连线的斜率越大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压强越小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5" name="表格 4"/>
              <p:cNvGraphicFramePr>
                <a:graphicFrameLocks noGrp="1"/>
              </p:cNvGraphicFramePr>
              <p:nvPr/>
            </p:nvGraphicFramePr>
            <p:xfrm>
              <a:off x="334567" y="1917597"/>
              <a:ext cx="11521280" cy="4250310"/>
            </p:xfrm>
            <a:graphic>
              <a:graphicData uri="http://schemas.openxmlformats.org/drawingml/2006/table">
                <a:tbl>
                  <a:tblPr firstRow="1" firstCol="1" bandRow="1"/>
                  <a:tblGrid>
                    <a:gridCol w="1331860"/>
                    <a:gridCol w="10189420"/>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适用范围</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压强不太大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温度不太低</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09728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公式及</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变式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blipFill>
                      </a:tcPr>
                    </a:tc>
                  </a:tr>
                  <a:tr h="0">
                    <a:tc>
                      <a:txBody>
                        <a:bodyPr/>
                        <a:lstStyle/>
                        <a:p>
                          <a:pPr algn="ctr" hangingPunct="0">
                            <a:lnSpc>
                              <a:spcPct val="150000"/>
                            </a:lnSpc>
                            <a:spcAft>
                              <a:spcPts val="0"/>
                            </a:spcAf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反映一定质量的气体在等压变化中体积</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与热力学温度</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成正比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图像是过原点的倾斜直线</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图像斜率越大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压强越小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反映一定质量的气体在等压变化中体积与摄氏温度</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呈线性关系</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倾斜直线的延长线与</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轴交点为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273.15℃</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连接图像中的某点与该交点</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连线的斜率越大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压强越小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Fallback>
      </mc:AlternateContent>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34566" y="2439472"/>
            <a:ext cx="11521280" cy="1205552"/>
          </a:xfrm>
          <a:prstGeom prst="rect">
            <a:avLst/>
          </a:prstGeom>
        </p:spPr>
      </p:pic>
      <p:sp>
        <p:nvSpPr>
          <p:cNvPr id="2" name="内容占位符 1"/>
          <p:cNvSpPr>
            <a:spLocks noGrp="1"/>
          </p:cNvSpPr>
          <p:nvPr>
            <p:ph idx="1"/>
          </p:nvPr>
        </p:nvSpPr>
        <p:spPr>
          <a:xfrm>
            <a:off x="360854" y="2420888"/>
            <a:ext cx="11485848" cy="1130246"/>
          </a:xfrm>
        </p:spPr>
        <p:txBody>
          <a:bodyPr/>
          <a:lstStyle/>
          <a:p>
            <a:pPr hangingPunct="0">
              <a:spcAft>
                <a:spcPts val="0"/>
              </a:spcAf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盖</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吕萨克定律中的温度是热力学温度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而不是摄氏温度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如果题目中给出的是摄氏温度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要把摄氏温度转化为热力学温度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顿有所悟.EPS" descr="id:2147489475;FounderCES"/>
          <p:cNvPicPr/>
          <p:nvPr/>
        </p:nvPicPr>
        <p:blipFill>
          <a:blip r:embed="rId2"/>
          <a:stretch>
            <a:fillRect/>
          </a:stretch>
        </p:blipFill>
        <p:spPr>
          <a:xfrm>
            <a:off x="406574" y="2655496"/>
            <a:ext cx="1353185" cy="296545"/>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397031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应用盖</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吕萨克定律解题的一般步骤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）确定研究对象，即被封闭的一定质量的气体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）分析被研究气体在状态变化时是否符合定律的适用条件：质量一定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压强</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）确定初、末两个状态的温度、体积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）根据盖－吕萨克定律列式求解</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）求解结果并分析、检验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5910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气体等温变化的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图像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图像：一定质量的气体在温度不变情况下的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图像是双曲线的一支，这种表示等温过程的图线称为气体的等温线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不同温度下，等温线位置不同，如图甲所示，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图像：一定质量的气体在温度不变情况下的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图像为过原点的倾斜直线，如图乙所示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591048"/>
              </a:xfrm>
              <a:blipFill rotWithShape="1">
                <a:blip r:embed="rId1"/>
                <a:stretch>
                  <a:fillRect l="-2" t="-18" r="1" b="3"/>
                </a:stretch>
              </a:blipFill>
            </p:spPr>
            <p:txBody>
              <a:bodyPr/>
              <a:lstStyle/>
              <a:p>
                <a:r>
                  <a:rPr lang="zh-CN" altLang="en-US">
                    <a:noFill/>
                  </a:rPr>
                  <a:t> </a:t>
                </a:r>
              </a:p>
            </p:txBody>
          </p:sp>
        </mc:Fallback>
      </mc:AlternateContent>
      <p:pic>
        <p:nvPicPr>
          <p:cNvPr id="3" name="图片 2"/>
          <p:cNvPicPr>
            <a:picLocks noChangeAspect="1"/>
          </p:cNvPicPr>
          <p:nvPr/>
        </p:nvPicPr>
        <p:blipFill>
          <a:blip r:embed="rId2"/>
          <a:stretch>
            <a:fillRect/>
          </a:stretch>
        </p:blipFill>
        <p:spPr>
          <a:xfrm>
            <a:off x="3430910" y="4221088"/>
            <a:ext cx="4763681" cy="2258177"/>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662541"/>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如图所示，足够长的圆柱形导热汽缸内用一质量为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、面积为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的活塞密封一定质量的理想气体，汽缸与活塞在轻质弹簧的作用下静止于倾角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的光滑斜面上，弹簧一端固定，另一端与活塞连接，此时活塞到汽缸底部的距离为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，弹簧的弹力大小为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，汽缸与活塞间无摩擦且不漏气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已知大气压强恒为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𝒎𝒈</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𝑺</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，环境温度为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，重力加速度为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，缸内气体质量忽略不计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若环境温度缓慢上升为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，求该过程中气体对外界做的功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662541"/>
              </a:xfrm>
              <a:blipFill rotWithShape="1">
                <a:blip r:embed="rId1"/>
                <a:stretch>
                  <a:fillRect l="-2" t="-17" r="1" b="13"/>
                </a:stretch>
              </a:blipFill>
            </p:spPr>
            <p:txBody>
              <a:bodyPr/>
              <a:lstStyle/>
              <a:p>
                <a:r>
                  <a:rPr lang="zh-CN" altLang="en-US">
                    <a:noFill/>
                  </a:rPr>
                  <a:t> </a:t>
                </a:r>
              </a:p>
            </p:txBody>
          </p:sp>
        </mc:Fallback>
      </mc:AlternateContent>
      <p:pic>
        <p:nvPicPr>
          <p:cNvPr id="3" name="24典例3.EPS" descr="id:2147489419;FounderCES"/>
          <p:cNvPicPr/>
          <p:nvPr/>
        </p:nvPicPr>
        <p:blipFill>
          <a:blip r:embed="rId2"/>
          <a:stretch>
            <a:fillRect/>
          </a:stretch>
        </p:blipFill>
        <p:spPr>
          <a:xfrm>
            <a:off x="384463" y="908720"/>
            <a:ext cx="958215" cy="308610"/>
          </a:xfrm>
          <a:prstGeom prst="rect">
            <a:avLst/>
          </a:prstGeom>
        </p:spPr>
      </p:pic>
      <p:pic>
        <p:nvPicPr>
          <p:cNvPr id="4" name="ca316.jpg" descr="id:2147490136;FounderCES"/>
          <p:cNvPicPr/>
          <p:nvPr/>
        </p:nvPicPr>
        <p:blipFill>
          <a:blip r:embed="rId3"/>
          <a:stretch>
            <a:fillRect/>
          </a:stretch>
        </p:blipFill>
        <p:spPr>
          <a:xfrm>
            <a:off x="4511030" y="4365104"/>
            <a:ext cx="3185795" cy="1840230"/>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106160"/>
                <a:ext cx="11485848" cy="3977051"/>
              </a:xfrm>
            </p:spPr>
            <p:txBody>
              <a:bodyPr/>
              <a:lstStyle/>
              <a:p>
                <a:pPr hangingPunct="0">
                  <a:spcAft>
                    <a:spcPts val="0"/>
                  </a:spcAft>
                </a:pP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设汽缸质量为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汽缸内气体压强为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温度升至</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活塞到汽缸底部的距离为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对汽缸与活塞整体进行受力</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分析</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对汽缸进行受力</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分析</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升温过程气体发生等压变化</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根据盖</a:t>
                </a:r>
                <a:r>
                  <a:rPr lang="en-US" altLang="zh-CN" b="1">
                    <a:solidFill>
                      <a:srgbClr val="FF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吕萨克定律有</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𝑳</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𝟎</m:t>
                            </m:r>
                          </m:sub>
                        </m:s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𝑺</m:t>
                        </m:r>
                      </m:num>
                      <m:den>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𝟎</m:t>
                            </m:r>
                          </m:sub>
                        </m:sSub>
                      </m:den>
                    </m:f>
                  </m:oMath>
                </a14:m>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𝑳𝑺</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𝟎</m:t>
                            </m:r>
                          </m:sub>
                        </m:sSub>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气体对外界做功</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因为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𝒎𝒈</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𝑺</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联立解得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mgL</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1106160"/>
                <a:ext cx="11485848" cy="3977051"/>
              </a:xfrm>
              <a:blipFill rotWithShape="1">
                <a:blip r:embed="rId1"/>
                <a:stretch>
                  <a:fillRect l="-2" t="-16" r="1" b="1"/>
                </a:stretch>
              </a:blipFill>
            </p:spPr>
            <p:txBody>
              <a:bodyPr/>
              <a:lstStyle/>
              <a:p>
                <a:r>
                  <a:rPr lang="zh-CN" altLang="en-US">
                    <a:noFill/>
                  </a:rPr>
                  <a:t> </a:t>
                </a:r>
              </a:p>
            </p:txBody>
          </p:sp>
        </mc:Fallback>
      </mc:AlternateContent>
      <p:pic>
        <p:nvPicPr>
          <p:cNvPr id="3" name="24解析.EPS" descr="id:2147489369;FounderCES"/>
          <p:cNvPicPr/>
          <p:nvPr/>
        </p:nvPicPr>
        <p:blipFill>
          <a:blip r:embed="rId2"/>
          <a:stretch>
            <a:fillRect/>
          </a:stretch>
        </p:blipFill>
        <p:spPr>
          <a:xfrm>
            <a:off x="406574" y="1268760"/>
            <a:ext cx="832485" cy="296545"/>
          </a:xfrm>
          <a:prstGeom prst="rect">
            <a:avLst/>
          </a:prstGeom>
        </p:spPr>
      </p:pic>
      <p:pic>
        <p:nvPicPr>
          <p:cNvPr id="4" name="ca316.jpg" descr="id:2147490136;FounderCES"/>
          <p:cNvPicPr/>
          <p:nvPr/>
        </p:nvPicPr>
        <p:blipFill>
          <a:blip r:embed="rId3"/>
          <a:stretch>
            <a:fillRect/>
          </a:stretch>
        </p:blipFill>
        <p:spPr>
          <a:xfrm>
            <a:off x="8903518" y="2420888"/>
            <a:ext cx="2991835" cy="1728192"/>
          </a:xfrm>
          <a:prstGeom prst="rect">
            <a:avLst/>
          </a:prstGeom>
        </p:spPr>
      </p:pic>
      <p:pic>
        <p:nvPicPr>
          <p:cNvPr id="5" name="24答案.EPS" descr="id:2147489333;FounderCES"/>
          <p:cNvPicPr/>
          <p:nvPr/>
        </p:nvPicPr>
        <p:blipFill>
          <a:blip r:embed="rId4"/>
          <a:stretch>
            <a:fillRect/>
          </a:stretch>
        </p:blipFill>
        <p:spPr>
          <a:xfrm>
            <a:off x="478582" y="5290737"/>
            <a:ext cx="792088" cy="281930"/>
          </a:xfrm>
          <a:prstGeom prst="rect">
            <a:avLst/>
          </a:prstGeom>
        </p:spPr>
      </p:pic>
      <p:sp>
        <p:nvSpPr>
          <p:cNvPr id="6" name="内容占位符 4"/>
          <p:cNvSpPr txBox="1"/>
          <p:nvPr/>
        </p:nvSpPr>
        <p:spPr bwMode="auto">
          <a:xfrm>
            <a:off x="360854" y="5081281"/>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6</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mgL</a:t>
            </a:r>
            <a:r>
              <a:rPr lang="en-US" altLang="zh-CN" b="1" baseline="-25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135585"/>
                <a:ext cx="11485848" cy="4453655"/>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理想气体</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状态方程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对理想气体状态方程的理解</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）该方程表示的是气体三个状态参量的关系，与中间的变化过程无关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𝒑𝑽</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恒量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与气体的种类、质量有关，与状态参量（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）方程应用时单位方面应注意：温度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必须是热力学温度，公式两边中压强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和体积</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单位必须统一，但不一定是国际单位制中的单位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1135585"/>
                <a:ext cx="11485848" cy="4453655"/>
              </a:xfrm>
              <a:blipFill rotWithShape="1">
                <a:blip r:embed="rId1"/>
                <a:stretch>
                  <a:fillRect l="-2" t="-5" r="1" b="14"/>
                </a:stretch>
              </a:blipFill>
            </p:spPr>
            <p:txBody>
              <a:bodyPr/>
              <a:lstStyle/>
              <a:p>
                <a:r>
                  <a:rPr lang="zh-CN" altLang="en-US">
                    <a:noFill/>
                  </a:rPr>
                  <a:t> </a:t>
                </a:r>
              </a:p>
            </p:txBody>
          </p:sp>
        </mc:Fallback>
      </mc:AlternateContent>
      <p:pic>
        <p:nvPicPr>
          <p:cNvPr id="3" name="要点4.EPS" descr="id:2147490157;FounderCES"/>
          <p:cNvPicPr/>
          <p:nvPr/>
        </p:nvPicPr>
        <p:blipFill>
          <a:blip r:embed="rId2"/>
          <a:stretch>
            <a:fillRect/>
          </a:stretch>
        </p:blipFill>
        <p:spPr>
          <a:xfrm>
            <a:off x="478582" y="1298186"/>
            <a:ext cx="1026021" cy="360040"/>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484784"/>
                <a:ext cx="11485848" cy="3160673"/>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理想气体状态方程与气体实验定律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mcs>
                              <m:mc>
                                <m:mcPr>
                                  <m:count m:val="1"/>
                                  <m:mcJc m:val="center"/>
                                </m:mcPr>
                              </m:mc>
                            </m:mcs>
                            <m:plc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当</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一定时，</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当</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一定时，</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den>
                              </m:f>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当</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一定时，</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den>
                              </m:f>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
                      </m:e>
                    </m:d>
                  </m:oMath>
                </a14:m>
                <a:endParaRPr lang="zh-CN" altLang="en-US"/>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1484784"/>
                <a:ext cx="11485848" cy="3160673"/>
              </a:xfrm>
              <a:blipFill rotWithShape="1">
                <a:blip r:embed="rId1"/>
                <a:stretch>
                  <a:fillRect l="-2" t="-5" r="1" b="14"/>
                </a:stretch>
              </a:blipFill>
            </p:spPr>
            <p:txBody>
              <a:bodyPr/>
              <a:lstStyle/>
              <a:p>
                <a:r>
                  <a:rPr lang="zh-CN" altLang="en-US">
                    <a:noFill/>
                  </a:rPr>
                  <a:t> </a:t>
                </a:r>
              </a:p>
            </p:txBody>
          </p:sp>
        </mc:Fallback>
      </mc:AlternateContent>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algn="dist"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图所示，左端封闭、右端开口、内径相同的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形细玻璃管竖直放置，左管中封闭有长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 cm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的空气柱，两管水银面相平，水银柱足够长，已知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压强</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75 cmHg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，初始时封闭气体的热力学温度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300 K</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现将下端阀门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打开，缓慢流出部分水银，然后关闭阀门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，左管水银面下降的高度</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cm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）求右管水银面下降的高度</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4.EPS" descr="id:2147489454;FounderCES"/>
          <p:cNvPicPr/>
          <p:nvPr/>
        </p:nvPicPr>
        <p:blipFill>
          <a:blip r:embed="rId1"/>
          <a:stretch>
            <a:fillRect/>
          </a:stretch>
        </p:blipFill>
        <p:spPr>
          <a:xfrm>
            <a:off x="406574" y="908720"/>
            <a:ext cx="995045" cy="320040"/>
          </a:xfrm>
          <a:prstGeom prst="rect">
            <a:avLst/>
          </a:prstGeom>
        </p:spPr>
      </p:pic>
      <p:pic>
        <p:nvPicPr>
          <p:cNvPr id="4" name="ca317.jpg" descr="id:2147490171;FounderCES"/>
          <p:cNvPicPr/>
          <p:nvPr/>
        </p:nvPicPr>
        <p:blipFill>
          <a:blip r:embed="rId2"/>
          <a:stretch>
            <a:fillRect/>
          </a:stretch>
        </p:blipFill>
        <p:spPr>
          <a:xfrm>
            <a:off x="5303118" y="3573016"/>
            <a:ext cx="1163320" cy="2248535"/>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113636"/>
                <a:ext cx="11485848" cy="3179460"/>
              </a:xfrm>
            </p:spPr>
            <p:txBody>
              <a:bodyPr/>
              <a:lstStyle/>
              <a:p>
                <a:pPr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左</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管水银面下降</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的过程中</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左管内封闭气体做等温变化</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则由</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玻意耳定律</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72</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cmHg</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此时左管水银面比右管水银面高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𝝆</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𝒈</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则右管水银面下降的高度</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cm</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1113636"/>
                <a:ext cx="11485848" cy="3179460"/>
              </a:xfrm>
              <a:blipFill rotWithShape="1">
                <a:blip r:embed="rId1"/>
                <a:stretch>
                  <a:fillRect l="-2" t="-15" r="1" b="16"/>
                </a:stretch>
              </a:blipFill>
            </p:spPr>
            <p:txBody>
              <a:bodyPr/>
              <a:lstStyle/>
              <a:p>
                <a:r>
                  <a:rPr lang="zh-CN" altLang="en-US">
                    <a:noFill/>
                  </a:rPr>
                  <a:t> </a:t>
                </a:r>
              </a:p>
            </p:txBody>
          </p:sp>
        </mc:Fallback>
      </mc:AlternateContent>
      <p:pic>
        <p:nvPicPr>
          <p:cNvPr id="3" name="24解析.EPS" descr="id:2147489369;FounderCES"/>
          <p:cNvPicPr/>
          <p:nvPr/>
        </p:nvPicPr>
        <p:blipFill>
          <a:blip r:embed="rId2"/>
          <a:stretch>
            <a:fillRect/>
          </a:stretch>
        </p:blipFill>
        <p:spPr>
          <a:xfrm>
            <a:off x="406574" y="1276236"/>
            <a:ext cx="832485" cy="296545"/>
          </a:xfrm>
          <a:prstGeom prst="rect">
            <a:avLst/>
          </a:prstGeom>
        </p:spPr>
      </p:pic>
      <p:pic>
        <p:nvPicPr>
          <p:cNvPr id="4" name="ca317.jpg" descr="id:2147490171;FounderCES"/>
          <p:cNvPicPr/>
          <p:nvPr/>
        </p:nvPicPr>
        <p:blipFill>
          <a:blip r:embed="rId3"/>
          <a:stretch>
            <a:fillRect/>
          </a:stretch>
        </p:blipFill>
        <p:spPr>
          <a:xfrm>
            <a:off x="9479582" y="2060848"/>
            <a:ext cx="1163320" cy="2248535"/>
          </a:xfrm>
          <a:prstGeom prst="rect">
            <a:avLst/>
          </a:prstGeom>
        </p:spPr>
      </p:pic>
      <p:pic>
        <p:nvPicPr>
          <p:cNvPr id="5" name="24答案.EPS" descr="id:2147489333;FounderCES"/>
          <p:cNvPicPr/>
          <p:nvPr/>
        </p:nvPicPr>
        <p:blipFill>
          <a:blip r:embed="rId4"/>
          <a:stretch>
            <a:fillRect/>
          </a:stretch>
        </p:blipFill>
        <p:spPr>
          <a:xfrm>
            <a:off x="478582" y="4646568"/>
            <a:ext cx="792088" cy="281930"/>
          </a:xfrm>
          <a:prstGeom prst="rect">
            <a:avLst/>
          </a:prstGeom>
        </p:spPr>
      </p:pic>
      <p:sp>
        <p:nvSpPr>
          <p:cNvPr id="6" name="内容占位符 4"/>
          <p:cNvSpPr txBox="1"/>
          <p:nvPr/>
        </p:nvSpPr>
        <p:spPr bwMode="auto">
          <a:xfrm>
            <a:off x="360854" y="4433209"/>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smtClean="0">
                <a:solidFill>
                  <a:srgbClr val="FF0000"/>
                </a:solidFill>
                <a:latin typeface="Times New Roman" panose="02020603050405020304" pitchFamily="18" charset="0"/>
                <a:ea typeface="宋体" panose="02010600030101010101" pitchFamily="2" charset="-122"/>
              </a:rPr>
              <a:t>             4</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cm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）关闭阀门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后，若缓慢改变左管内封闭气体的温度，使左管的水银面回到最初高度，求此时左管内气体的热力学温度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ca317.jpg" descr="id:2147490171;FounderCES"/>
          <p:cNvPicPr/>
          <p:nvPr/>
        </p:nvPicPr>
        <p:blipFill>
          <a:blip r:embed="rId1"/>
          <a:stretch>
            <a:fillRect/>
          </a:stretch>
        </p:blipFill>
        <p:spPr>
          <a:xfrm>
            <a:off x="5303118" y="1988841"/>
            <a:ext cx="931366" cy="1800200"/>
          </a:xfrm>
          <a:prstGeom prst="rect">
            <a:avLst/>
          </a:prstGeom>
        </p:spPr>
      </p:pic>
      <mc:AlternateContent xmlns:mc="http://schemas.openxmlformats.org/markup-compatibility/2006">
        <mc:Choice xmlns:a14="http://schemas.microsoft.com/office/drawing/2010/main" Requires="a14">
          <p:sp>
            <p:nvSpPr>
              <p:cNvPr id="5" name="内容占位符 1"/>
              <p:cNvSpPr txBox="1"/>
              <p:nvPr/>
            </p:nvSpPr>
            <p:spPr bwMode="auto">
              <a:xfrm>
                <a:off x="360854" y="3789040"/>
                <a:ext cx="11485848" cy="2005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要</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使左管水银面回到原来高度</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则右管水银面要再下降</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左管内封闭气体的压强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ρg</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根据查理定律有</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𝒑</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𝒑</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280</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1"/>
              <p:cNvSpPr txBox="1">
                <a:spLocks noRot="1" noChangeAspect="1" noMove="1" noResize="1" noEditPoints="1" noAdjustHandles="1" noChangeArrowheads="1" noChangeShapeType="1" noTextEdit="1"/>
              </p:cNvSpPr>
              <p:nvPr/>
            </p:nvSpPr>
            <p:spPr bwMode="auto">
              <a:xfrm>
                <a:off x="360854" y="3789040"/>
                <a:ext cx="11485848" cy="2005293"/>
              </a:xfrm>
              <a:prstGeom prst="rect">
                <a:avLst/>
              </a:prstGeom>
              <a:blipFill rotWithShape="1">
                <a:blip r:embed="rId2"/>
                <a:stretch>
                  <a:fillRect l="-2" t="-31" r="1" b="30"/>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6" name="24解析.EPS" descr="id:2147489369;FounderCES"/>
          <p:cNvPicPr/>
          <p:nvPr/>
        </p:nvPicPr>
        <p:blipFill>
          <a:blip r:embed="rId3"/>
          <a:stretch>
            <a:fillRect/>
          </a:stretch>
        </p:blipFill>
        <p:spPr>
          <a:xfrm>
            <a:off x="406574" y="3951640"/>
            <a:ext cx="832485" cy="296545"/>
          </a:xfrm>
          <a:prstGeom prst="rect">
            <a:avLst/>
          </a:prstGeom>
        </p:spPr>
      </p:pic>
      <p:pic>
        <p:nvPicPr>
          <p:cNvPr id="7" name="24答案.EPS" descr="id:2147489333;FounderCES"/>
          <p:cNvPicPr/>
          <p:nvPr/>
        </p:nvPicPr>
        <p:blipFill>
          <a:blip r:embed="rId4"/>
          <a:stretch>
            <a:fillRect/>
          </a:stretch>
        </p:blipFill>
        <p:spPr>
          <a:xfrm>
            <a:off x="478582" y="5946615"/>
            <a:ext cx="792088" cy="281930"/>
          </a:xfrm>
          <a:prstGeom prst="rect">
            <a:avLst/>
          </a:prstGeom>
        </p:spPr>
      </p:pic>
      <p:sp>
        <p:nvSpPr>
          <p:cNvPr id="8" name="内容占位符 4"/>
          <p:cNvSpPr txBox="1"/>
          <p:nvPr/>
        </p:nvSpPr>
        <p:spPr bwMode="auto">
          <a:xfrm>
            <a:off x="360854" y="5733256"/>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smtClean="0">
                <a:solidFill>
                  <a:srgbClr val="FF0000"/>
                </a:solidFill>
                <a:latin typeface="Times New Roman" panose="02020603050405020304" pitchFamily="18" charset="0"/>
                <a:ea typeface="宋体" panose="02010600030101010101" pitchFamily="2" charset="-122"/>
              </a:rPr>
              <a:t>             280</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a:solidFill>
                  <a:srgbClr val="FF0000"/>
                </a:solidFill>
                <a:latin typeface="Times New Roman" panose="02020603050405020304" pitchFamily="18" charset="0"/>
                <a:ea typeface="宋体" panose="02010600030101010101" pitchFamily="2" charset="-122"/>
              </a:rPr>
              <a:t>K</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）关闭阀门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后，若将右端封闭，保持右管内封闭气体的温度不变的同时，对左管缓慢加热，使左管和右管的水银面再次相平，求此时左管内气体的热力学温度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a317.jpg" descr="id:2147490171;FounderCES"/>
          <p:cNvPicPr/>
          <p:nvPr/>
        </p:nvPicPr>
        <p:blipFill>
          <a:blip r:embed="rId1"/>
          <a:stretch>
            <a:fillRect/>
          </a:stretch>
        </p:blipFill>
        <p:spPr>
          <a:xfrm>
            <a:off x="9756422" y="1988840"/>
            <a:ext cx="1163320" cy="2248535"/>
          </a:xfrm>
          <a:prstGeom prst="rect">
            <a:avLst/>
          </a:prstGeom>
        </p:spPr>
      </p:pic>
      <mc:AlternateContent xmlns:mc="http://schemas.openxmlformats.org/markup-compatibility/2006">
        <mc:Choice xmlns:a14="http://schemas.microsoft.com/office/drawing/2010/main" Requires="a14">
          <p:sp>
            <p:nvSpPr>
              <p:cNvPr id="4" name="内容占位符 1"/>
              <p:cNvSpPr txBox="1"/>
              <p:nvPr/>
            </p:nvSpPr>
            <p:spPr bwMode="auto">
              <a:xfrm>
                <a:off x="360854" y="1988840"/>
                <a:ext cx="11485848" cy="3132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右</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管内封闭气体做等温变化</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则由玻意耳定律有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14:m>
                  <m:oMath xmlns:m="http://schemas.openxmlformats.org/officeDocument/2006/math">
                    <m:d>
                      <m:d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𝑳</m:t>
                        </m:r>
                        <m: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𝑯</m:t>
                        </m:r>
                        <m:r>
                          <a:rPr lang="zh-CN"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e>
                    </m:d>
                  </m:oMath>
                </a14:m>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对左管内封闭气体</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根据理想气体状态方程有</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𝒑</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𝟎</m:t>
                            </m:r>
                          </m:sub>
                        </m:s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𝑳𝑺</m:t>
                        </m:r>
                      </m:num>
                      <m:den>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𝒑</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sub>
                        </m:sSub>
                        <m:d>
                          <m:d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𝑳</m:t>
                            </m:r>
                            <m: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𝑯</m:t>
                            </m:r>
                            <m:r>
                              <a:rPr lang="zh-CN"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e>
                        </m:d>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𝑺</m:t>
                        </m:r>
                      </m:num>
                      <m:den>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sub>
                        </m:sSub>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350</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1"/>
              <p:cNvSpPr txBox="1">
                <a:spLocks noRot="1" noChangeAspect="1" noMove="1" noResize="1" noEditPoints="1" noAdjustHandles="1" noChangeArrowheads="1" noChangeShapeType="1" noTextEdit="1"/>
              </p:cNvSpPr>
              <p:nvPr/>
            </p:nvSpPr>
            <p:spPr bwMode="auto">
              <a:xfrm>
                <a:off x="360854" y="1988840"/>
                <a:ext cx="11485848" cy="3132909"/>
              </a:xfrm>
              <a:prstGeom prst="rect">
                <a:avLst/>
              </a:prstGeom>
              <a:blipFill rotWithShape="1">
                <a:blip r:embed="rId2"/>
                <a:stretch>
                  <a:fillRect l="-2" t="-1" r="1" b="1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5" name="24解析.EPS" descr="id:2147489369;FounderCES"/>
          <p:cNvPicPr/>
          <p:nvPr/>
        </p:nvPicPr>
        <p:blipFill>
          <a:blip r:embed="rId3"/>
          <a:stretch>
            <a:fillRect/>
          </a:stretch>
        </p:blipFill>
        <p:spPr>
          <a:xfrm>
            <a:off x="406574" y="2151440"/>
            <a:ext cx="832485" cy="296545"/>
          </a:xfrm>
          <a:prstGeom prst="rect">
            <a:avLst/>
          </a:prstGeom>
        </p:spPr>
      </p:pic>
      <p:pic>
        <p:nvPicPr>
          <p:cNvPr id="6" name="24答案.EPS" descr="id:2147489333;FounderCES"/>
          <p:cNvPicPr/>
          <p:nvPr/>
        </p:nvPicPr>
        <p:blipFill>
          <a:blip r:embed="rId4"/>
          <a:stretch>
            <a:fillRect/>
          </a:stretch>
        </p:blipFill>
        <p:spPr>
          <a:xfrm>
            <a:off x="478582" y="5294640"/>
            <a:ext cx="792088" cy="281930"/>
          </a:xfrm>
          <a:prstGeom prst="rect">
            <a:avLst/>
          </a:prstGeom>
        </p:spPr>
      </p:pic>
      <p:sp>
        <p:nvSpPr>
          <p:cNvPr id="7" name="内容占位符 4"/>
          <p:cNvSpPr txBox="1"/>
          <p:nvPr/>
        </p:nvSpPr>
        <p:spPr bwMode="auto">
          <a:xfrm>
            <a:off x="360854" y="5081281"/>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350</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K</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34566" y="1719392"/>
            <a:ext cx="11521280" cy="3365792"/>
          </a:xfrm>
          <a:prstGeom prst="rect">
            <a:avLst/>
          </a:prstGeom>
        </p:spPr>
      </p:pic>
      <p:sp>
        <p:nvSpPr>
          <p:cNvPr id="2" name="内容占位符 1"/>
          <p:cNvSpPr>
            <a:spLocks noGrp="1"/>
          </p:cNvSpPr>
          <p:nvPr>
            <p:ph idx="1"/>
          </p:nvPr>
        </p:nvSpPr>
        <p:spPr>
          <a:xfrm>
            <a:off x="360854" y="1700808"/>
            <a:ext cx="11485848" cy="3346237"/>
          </a:xfrm>
        </p:spPr>
        <p:txBody>
          <a:bodyPr/>
          <a:lstStyle/>
          <a:p>
            <a:pPr hangingPunct="0">
              <a:spcAft>
                <a:spcPts val="0"/>
              </a:spcAf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液柱压强的求解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连通器原理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在连通器中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同一液柱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中间液体不间断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在同一水平液面上的压强是相等的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在考虑与气体接触的液柱所产生的附加压强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ρgh</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应特别注意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表示液面间的竖直高度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不一定是液柱长度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在连通器内灵活选取等压面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由两侧压强相等列方程求解</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顿有所悟.EPS" descr="id:2147489475;FounderCES"/>
          <p:cNvPicPr/>
          <p:nvPr/>
        </p:nvPicPr>
        <p:blipFill>
          <a:blip r:embed="rId2"/>
          <a:stretch>
            <a:fillRect/>
          </a:stretch>
        </p:blipFill>
        <p:spPr>
          <a:xfrm>
            <a:off x="406574" y="1899204"/>
            <a:ext cx="1353185" cy="296545"/>
          </a:xfrm>
          <a:prstGeom prst="rect">
            <a:avLst/>
          </a:prstGeo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88511"/>
            <a:ext cx="11485848" cy="1200329"/>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理想气体</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状态变化的图像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一定质量的理想气体的状态变化图像</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及其</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特点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要点5.EPS" descr="id:2147490199;FounderCES"/>
          <p:cNvPicPr/>
          <p:nvPr/>
        </p:nvPicPr>
        <p:blipFill>
          <a:blip r:embed="rId1"/>
          <a:stretch>
            <a:fillRect/>
          </a:stretch>
        </p:blipFill>
        <p:spPr>
          <a:xfrm>
            <a:off x="478583" y="980729"/>
            <a:ext cx="864096" cy="303442"/>
          </a:xfrm>
          <a:prstGeom prst="rect">
            <a:avLst/>
          </a:prstGeom>
        </p:spPr>
      </p:pic>
      <mc:AlternateContent xmlns:mc="http://schemas.openxmlformats.org/markup-compatibility/2006" xmlns:a14="http://schemas.microsoft.com/office/drawing/2010/main">
        <mc:Choice Requires="a14">
          <p:graphicFrame>
            <p:nvGraphicFramePr>
              <p:cNvPr id="7" name="表格 6"/>
              <p:cNvGraphicFramePr>
                <a:graphicFrameLocks noGrp="1"/>
              </p:cNvGraphicFramePr>
              <p:nvPr/>
            </p:nvGraphicFramePr>
            <p:xfrm>
              <a:off x="334566" y="2096040"/>
              <a:ext cx="11521280" cy="4263010"/>
            </p:xfrm>
            <a:graphic>
              <a:graphicData uri="http://schemas.openxmlformats.org/drawingml/2006/table">
                <a:tbl>
                  <a:tblPr firstRow="1" firstCol="1" bandRow="1"/>
                  <a:tblGrid>
                    <a:gridCol w="1152128"/>
                    <a:gridCol w="2160240"/>
                    <a:gridCol w="4674183"/>
                    <a:gridCol w="3534729"/>
                  </a:tblGrid>
                  <a:tr h="0">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其他图像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等容线</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𝐂𝐓</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𝐕</m:t>
                                  </m:r>
                                </m:den>
                              </m:f>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斜率</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𝐂</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𝐕</m:t>
                                  </m:r>
                                </m:den>
                              </m:f>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即斜率越大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对应的体积越小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等温线</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为常量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即</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越大的等温线对应的温度越高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离原点越远</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7" name="表格 6"/>
              <p:cNvGraphicFramePr>
                <a:graphicFrameLocks noGrp="1"/>
              </p:cNvGraphicFramePr>
              <p:nvPr/>
            </p:nvGraphicFramePr>
            <p:xfrm>
              <a:off x="334566" y="2096040"/>
              <a:ext cx="11521280" cy="4263010"/>
            </p:xfrm>
            <a:graphic>
              <a:graphicData uri="http://schemas.openxmlformats.org/drawingml/2006/table">
                <a:tbl>
                  <a:tblPr firstRow="1" firstCol="1" bandRow="1"/>
                  <a:tblGrid>
                    <a:gridCol w="1152128"/>
                    <a:gridCol w="2160240"/>
                    <a:gridCol w="4674183"/>
                    <a:gridCol w="3534729"/>
                  </a:tblGrid>
                  <a:tr h="0">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其他图像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88595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等容线</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blipFill>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等温线</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为常量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即</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越大的等温线对应的温度越高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离原点越远</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Fallback>
      </mc:AlternateContent>
      <p:pic>
        <p:nvPicPr>
          <p:cNvPr id="8" name="tf34.jpg"/>
          <p:cNvPicPr/>
          <p:nvPr/>
        </p:nvPicPr>
        <p:blipFill>
          <a:blip r:embed="rId3"/>
          <a:stretch>
            <a:fillRect/>
          </a:stretch>
        </p:blipFill>
        <p:spPr>
          <a:xfrm>
            <a:off x="1918742" y="2924944"/>
            <a:ext cx="1170101" cy="1249794"/>
          </a:xfrm>
          <a:prstGeom prst="rect">
            <a:avLst/>
          </a:prstGeom>
        </p:spPr>
      </p:pic>
      <p:pic>
        <p:nvPicPr>
          <p:cNvPr id="9" name="tf34.jpg"/>
          <p:cNvPicPr/>
          <p:nvPr/>
        </p:nvPicPr>
        <p:blipFill>
          <a:blip r:embed="rId3"/>
          <a:stretch>
            <a:fillRect/>
          </a:stretch>
        </p:blipFill>
        <p:spPr>
          <a:xfrm>
            <a:off x="8615486" y="2996952"/>
            <a:ext cx="1104265" cy="1177925"/>
          </a:xfrm>
          <a:prstGeom prst="rect">
            <a:avLst/>
          </a:prstGeom>
        </p:spPr>
      </p:pic>
      <p:pic>
        <p:nvPicPr>
          <p:cNvPr id="10" name="tf35.jpg"/>
          <p:cNvPicPr/>
          <p:nvPr/>
        </p:nvPicPr>
        <p:blipFill>
          <a:blip r:embed="rId4"/>
          <a:stretch>
            <a:fillRect/>
          </a:stretch>
        </p:blipFill>
        <p:spPr>
          <a:xfrm>
            <a:off x="10127654" y="2924944"/>
            <a:ext cx="1223010" cy="1231900"/>
          </a:xfrm>
          <a:prstGeom prst="rect">
            <a:avLst/>
          </a:prstGeom>
        </p:spPr>
      </p:pic>
      <p:pic>
        <p:nvPicPr>
          <p:cNvPr id="11" name="tf31.jpg"/>
          <p:cNvPicPr/>
          <p:nvPr/>
        </p:nvPicPr>
        <p:blipFill>
          <a:blip r:embed="rId5"/>
          <a:stretch>
            <a:fillRect/>
          </a:stretch>
        </p:blipFill>
        <p:spPr>
          <a:xfrm>
            <a:off x="1846734" y="4797152"/>
            <a:ext cx="1454150" cy="1270635"/>
          </a:xfrm>
          <a:prstGeom prst="rect">
            <a:avLst/>
          </a:prstGeom>
        </p:spPr>
      </p:pic>
      <p:pic>
        <p:nvPicPr>
          <p:cNvPr id="12" name="tf36.jpg"/>
          <p:cNvPicPr/>
          <p:nvPr/>
        </p:nvPicPr>
        <p:blipFill>
          <a:blip r:embed="rId6">
            <a:clrChange>
              <a:clrFrom>
                <a:srgbClr val="FFFFFE"/>
              </a:clrFrom>
              <a:clrTo>
                <a:srgbClr val="FFFFFE">
                  <a:alpha val="0"/>
                </a:srgbClr>
              </a:clrTo>
            </a:clrChange>
          </a:blip>
          <a:stretch>
            <a:fillRect/>
          </a:stretch>
        </p:blipFill>
        <p:spPr>
          <a:xfrm>
            <a:off x="9407574" y="4797152"/>
            <a:ext cx="1129030" cy="119888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00808"/>
            <a:ext cx="11485848" cy="2238241"/>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微观解释</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一定质量的气体分子总数不变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温度保持不变时，分子的平均动能保持不变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当气体体积减小时，单位体积内的分子数增多，气体的压强也就增大；当气体体积增大时，单位体积内的分子数减少，气体的压强也就减小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表格 3"/>
              <p:cNvGraphicFramePr>
                <a:graphicFrameLocks noGrp="1"/>
              </p:cNvGraphicFramePr>
              <p:nvPr/>
            </p:nvGraphicFramePr>
            <p:xfrm>
              <a:off x="334567" y="1196752"/>
              <a:ext cx="11521279" cy="4263010"/>
            </p:xfrm>
            <a:graphic>
              <a:graphicData uri="http://schemas.openxmlformats.org/drawingml/2006/table">
                <a:tbl>
                  <a:tblPr firstRow="1" firstCol="1" bandRow="1"/>
                  <a:tblGrid>
                    <a:gridCol w="1027698"/>
                    <a:gridCol w="1437855"/>
                    <a:gridCol w="5645427"/>
                    <a:gridCol w="3410299"/>
                  </a:tblGrid>
                  <a:tr h="0">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其他图像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等温线</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𝐂𝐓</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𝐕</m:t>
                                  </m:r>
                                </m:den>
                              </m:f>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斜率</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即斜率越大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对应的温度越高</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等压线</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𝐂</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𝐩</m:t>
                                  </m:r>
                                </m:den>
                              </m:f>
                            </m:oMath>
                          </a14:m>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斜率</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𝐂</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𝐩</m:t>
                                  </m:r>
                                </m:den>
                              </m:f>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即斜率越大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对应的压强越小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4" name="表格 3"/>
              <p:cNvGraphicFramePr>
                <a:graphicFrameLocks noGrp="1"/>
              </p:cNvGraphicFramePr>
              <p:nvPr/>
            </p:nvGraphicFramePr>
            <p:xfrm>
              <a:off x="334567" y="1196752"/>
              <a:ext cx="11521279" cy="4263010"/>
            </p:xfrm>
            <a:graphic>
              <a:graphicData uri="http://schemas.openxmlformats.org/drawingml/2006/table">
                <a:tbl>
                  <a:tblPr firstRow="1" firstCol="1" bandRow="1"/>
                  <a:tblGrid>
                    <a:gridCol w="1027698"/>
                    <a:gridCol w="1437855"/>
                    <a:gridCol w="5645427"/>
                    <a:gridCol w="3410299"/>
                  </a:tblGrid>
                  <a:tr h="0">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其他图像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885950">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等温线</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885950">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等压线</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Fallback>
      </mc:AlternateContent>
      <p:pic>
        <p:nvPicPr>
          <p:cNvPr id="5" name="tf32.jpg"/>
          <p:cNvPicPr/>
          <p:nvPr/>
        </p:nvPicPr>
        <p:blipFill>
          <a:blip r:embed="rId2"/>
          <a:stretch>
            <a:fillRect/>
          </a:stretch>
        </p:blipFill>
        <p:spPr>
          <a:xfrm>
            <a:off x="1486694" y="2132856"/>
            <a:ext cx="1261327" cy="1224136"/>
          </a:xfrm>
          <a:prstGeom prst="rect">
            <a:avLst/>
          </a:prstGeom>
        </p:spPr>
      </p:pic>
      <p:pic>
        <p:nvPicPr>
          <p:cNvPr id="6" name="tf33.jpg"/>
          <p:cNvPicPr/>
          <p:nvPr/>
        </p:nvPicPr>
        <p:blipFill>
          <a:blip r:embed="rId3"/>
          <a:stretch>
            <a:fillRect/>
          </a:stretch>
        </p:blipFill>
        <p:spPr>
          <a:xfrm>
            <a:off x="1486694" y="3933056"/>
            <a:ext cx="1232002" cy="1152128"/>
          </a:xfrm>
          <a:prstGeom prst="rect">
            <a:avLst/>
          </a:prstGeom>
        </p:spPr>
      </p:pic>
      <p:pic>
        <p:nvPicPr>
          <p:cNvPr id="7" name="tf37.jpg"/>
          <p:cNvPicPr/>
          <p:nvPr/>
        </p:nvPicPr>
        <p:blipFill>
          <a:blip r:embed="rId4"/>
          <a:stretch>
            <a:fillRect/>
          </a:stretch>
        </p:blipFill>
        <p:spPr>
          <a:xfrm>
            <a:off x="9479582" y="2060848"/>
            <a:ext cx="1261448" cy="1224136"/>
          </a:xfrm>
          <a:prstGeom prst="rect">
            <a:avLst/>
          </a:prstGeom>
        </p:spPr>
      </p:pic>
      <p:pic>
        <p:nvPicPr>
          <p:cNvPr id="8" name="tf38.jpg"/>
          <p:cNvPicPr/>
          <p:nvPr/>
        </p:nvPicPr>
        <p:blipFill>
          <a:blip r:embed="rId5"/>
          <a:stretch>
            <a:fillRect/>
          </a:stretch>
        </p:blipFill>
        <p:spPr>
          <a:xfrm>
            <a:off x="8615485" y="3933056"/>
            <a:ext cx="1315397" cy="1296144"/>
          </a:xfrm>
          <a:prstGeom prst="rect">
            <a:avLst/>
          </a:prstGeom>
        </p:spPr>
      </p:pic>
      <p:pic>
        <p:nvPicPr>
          <p:cNvPr id="9" name="tf38a.jpg"/>
          <p:cNvPicPr/>
          <p:nvPr/>
        </p:nvPicPr>
        <p:blipFill>
          <a:blip r:embed="rId6"/>
          <a:stretch>
            <a:fillRect/>
          </a:stretch>
        </p:blipFill>
        <p:spPr>
          <a:xfrm>
            <a:off x="10199662" y="3933056"/>
            <a:ext cx="1282065" cy="1358265"/>
          </a:xfrm>
          <a:prstGeom prst="rect">
            <a:avLst/>
          </a:prstGeo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64925"/>
            <a:ext cx="11485848" cy="4524315"/>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一般状态变化图像的处理方法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对于气体变化的图像，由于图像的形式灵活多变，含义各不相同，考查的内容又比较丰富，处理起来有一定的难度，要解决好这个问题，应从以下几个方面入手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）看清坐标轴，理解图像的意义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）观察图像，弄清图像中各量的变化情况，看是否属于特殊变化过程，如等温变化、等容变化或等压变化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）若不是特殊过程，可在坐标系中作特殊变化的图像（</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如等温线、等容线或等压线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），实现两个状态的比较</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11401"/>
            <a:ext cx="11485848" cy="3970318"/>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一定质量的理想气体，其状态变化过程为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图像中的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ABCA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，如图所示，则对应过程的</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图像或</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图像可能正确的是（</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5.EPS" descr="id:2147490214;FounderCES"/>
          <p:cNvPicPr/>
          <p:nvPr/>
        </p:nvPicPr>
        <p:blipFill>
          <a:blip r:embed="rId1"/>
          <a:stretch>
            <a:fillRect/>
          </a:stretch>
        </p:blipFill>
        <p:spPr>
          <a:xfrm>
            <a:off x="406574" y="1174001"/>
            <a:ext cx="1118677" cy="360040"/>
          </a:xfrm>
          <a:prstGeom prst="rect">
            <a:avLst/>
          </a:prstGeom>
        </p:spPr>
      </p:pic>
      <p:pic>
        <p:nvPicPr>
          <p:cNvPr id="4" name="gh18.jpg" descr="id:2147490221;FounderCES"/>
          <p:cNvPicPr/>
          <p:nvPr/>
        </p:nvPicPr>
        <p:blipFill>
          <a:blip r:embed="rId2"/>
          <a:stretch>
            <a:fillRect/>
          </a:stretch>
        </p:blipFill>
        <p:spPr>
          <a:xfrm>
            <a:off x="9335566" y="2924944"/>
            <a:ext cx="2176780" cy="1852295"/>
          </a:xfrm>
          <a:prstGeom prst="rect">
            <a:avLst/>
          </a:prstGeom>
        </p:spPr>
      </p:pic>
      <p:pic>
        <p:nvPicPr>
          <p:cNvPr id="5" name="gh19.jpg" descr="id:2147490228;FounderCES"/>
          <p:cNvPicPr/>
          <p:nvPr/>
        </p:nvPicPr>
        <p:blipFill>
          <a:blip r:embed="rId3"/>
          <a:stretch>
            <a:fillRect/>
          </a:stretch>
        </p:blipFill>
        <p:spPr>
          <a:xfrm>
            <a:off x="1198662" y="2326129"/>
            <a:ext cx="1590675" cy="1341755"/>
          </a:xfrm>
          <a:prstGeom prst="rect">
            <a:avLst/>
          </a:prstGeom>
        </p:spPr>
      </p:pic>
      <p:pic>
        <p:nvPicPr>
          <p:cNvPr id="6" name="gh20.jpg" descr="id:2147490235;FounderCES"/>
          <p:cNvPicPr/>
          <p:nvPr/>
        </p:nvPicPr>
        <p:blipFill>
          <a:blip r:embed="rId4"/>
          <a:stretch>
            <a:fillRect/>
          </a:stretch>
        </p:blipFill>
        <p:spPr>
          <a:xfrm>
            <a:off x="6455246" y="2398137"/>
            <a:ext cx="1703306" cy="1440160"/>
          </a:xfrm>
          <a:prstGeom prst="rect">
            <a:avLst/>
          </a:prstGeom>
        </p:spPr>
      </p:pic>
      <p:pic>
        <p:nvPicPr>
          <p:cNvPr id="7" name="gh21.jpg" descr="id:2147490242;FounderCES"/>
          <p:cNvPicPr/>
          <p:nvPr/>
        </p:nvPicPr>
        <p:blipFill>
          <a:blip r:embed="rId5"/>
          <a:stretch>
            <a:fillRect/>
          </a:stretch>
        </p:blipFill>
        <p:spPr>
          <a:xfrm>
            <a:off x="1126654" y="3982313"/>
            <a:ext cx="1558925" cy="1317625"/>
          </a:xfrm>
          <a:prstGeom prst="rect">
            <a:avLst/>
          </a:prstGeom>
        </p:spPr>
      </p:pic>
      <p:pic>
        <p:nvPicPr>
          <p:cNvPr id="8" name="gh22.jpg" descr="id:2147490249;FounderCES"/>
          <p:cNvPicPr/>
          <p:nvPr/>
        </p:nvPicPr>
        <p:blipFill>
          <a:blip r:embed="rId6"/>
          <a:stretch>
            <a:fillRect/>
          </a:stretch>
        </p:blipFill>
        <p:spPr>
          <a:xfrm>
            <a:off x="6599262" y="4198337"/>
            <a:ext cx="1567180" cy="1318895"/>
          </a:xfrm>
          <a:prstGeom prst="rect">
            <a:avLst/>
          </a:prstGeom>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692696"/>
                <a:ext cx="11485848" cy="3769493"/>
              </a:xfrm>
            </p:spPr>
            <p:txBody>
              <a:bodyPr/>
              <a:lstStyle/>
              <a:p>
                <a:pPr hangingPunct="0">
                  <a:spcAft>
                    <a:spcPts val="0"/>
                  </a:spcAft>
                </a:pPr>
                <a:r>
                  <a:rPr lang="zh-CN"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图像可知</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过程中</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气体压强不变</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即 </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𝑽</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不变</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故该过程的</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图像为一条过原点的倾斜直线</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同时此过程中气体体积在减小</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温度在降低</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图像为平行于</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轴的线段</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根据图像可知</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过程中</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气体体积不变</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即 </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𝒑</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不变</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故该过程的</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图像为一条过原点的倾斜直线</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同时气体压强在增大</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温度在升高</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题图</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过程中图线为直线</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此过程中</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乘积先升高后降低</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可知此过程中温度先升高后降低</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692696"/>
                <a:ext cx="11485848" cy="3769493"/>
              </a:xfrm>
              <a:blipFill rotWithShape="1">
                <a:blip r:embed="rId1"/>
                <a:stretch>
                  <a:fillRect l="-2" t="-14" r="1" b="1"/>
                </a:stretch>
              </a:blipFill>
            </p:spPr>
            <p:txBody>
              <a:bodyPr/>
              <a:lstStyle/>
              <a:p>
                <a:r>
                  <a:rPr lang="zh-CN" altLang="en-US">
                    <a:noFill/>
                  </a:rPr>
                  <a:t> </a:t>
                </a:r>
              </a:p>
            </p:txBody>
          </p:sp>
        </mc:Fallback>
      </mc:AlternateContent>
      <p:pic>
        <p:nvPicPr>
          <p:cNvPr id="3" name="24解析.EPS" descr="id:2147489369;FounderCES"/>
          <p:cNvPicPr/>
          <p:nvPr/>
        </p:nvPicPr>
        <p:blipFill>
          <a:blip r:embed="rId2"/>
          <a:stretch>
            <a:fillRect/>
          </a:stretch>
        </p:blipFill>
        <p:spPr>
          <a:xfrm>
            <a:off x="406574" y="1060212"/>
            <a:ext cx="832485" cy="296545"/>
          </a:xfrm>
          <a:prstGeom prst="rect">
            <a:avLst/>
          </a:prstGeom>
        </p:spPr>
      </p:pic>
      <p:pic>
        <p:nvPicPr>
          <p:cNvPr id="5" name="24答案.EPS" descr="id:2147489333;FounderCES"/>
          <p:cNvPicPr/>
          <p:nvPr/>
        </p:nvPicPr>
        <p:blipFill>
          <a:blip r:embed="rId3"/>
          <a:stretch>
            <a:fillRect/>
          </a:stretch>
        </p:blipFill>
        <p:spPr>
          <a:xfrm>
            <a:off x="478582" y="4646568"/>
            <a:ext cx="792088" cy="281930"/>
          </a:xfrm>
          <a:prstGeom prst="rect">
            <a:avLst/>
          </a:prstGeom>
        </p:spPr>
      </p:pic>
      <p:sp>
        <p:nvSpPr>
          <p:cNvPr id="6" name="内容占位符 4"/>
          <p:cNvSpPr txBox="1"/>
          <p:nvPr/>
        </p:nvSpPr>
        <p:spPr bwMode="auto">
          <a:xfrm>
            <a:off x="360854" y="4433209"/>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smtClean="0">
                <a:solidFill>
                  <a:srgbClr val="FF0000"/>
                </a:solidFill>
                <a:latin typeface="Times New Roman" panose="02020603050405020304" pitchFamily="18" charset="0"/>
                <a:ea typeface="宋体" panose="02010600030101010101" pitchFamily="2" charset="-122"/>
              </a:rPr>
              <a:t>             C</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gh18.jpg" descr="id:2147490221;FounderCES"/>
          <p:cNvPicPr/>
          <p:nvPr/>
        </p:nvPicPr>
        <p:blipFill>
          <a:blip r:embed="rId4"/>
          <a:stretch>
            <a:fillRect/>
          </a:stretch>
        </p:blipFill>
        <p:spPr>
          <a:xfrm>
            <a:off x="4871070" y="4941168"/>
            <a:ext cx="1946314" cy="165618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34566" y="2147372"/>
            <a:ext cx="11521280" cy="2285672"/>
          </a:xfrm>
          <a:prstGeom prst="rect">
            <a:avLst/>
          </a:prstGeom>
        </p:spPr>
      </p:pic>
      <p:sp>
        <p:nvSpPr>
          <p:cNvPr id="2" name="内容占位符 1"/>
          <p:cNvSpPr>
            <a:spLocks noGrp="1"/>
          </p:cNvSpPr>
          <p:nvPr>
            <p:ph idx="1"/>
          </p:nvPr>
        </p:nvSpPr>
        <p:spPr>
          <a:xfrm>
            <a:off x="360854" y="2128788"/>
            <a:ext cx="11485848" cy="2308324"/>
          </a:xfrm>
        </p:spPr>
        <p:txBody>
          <a:bodyPr/>
          <a:lstStyle/>
          <a:p>
            <a:pPr hangingPunct="0">
              <a:spcAft>
                <a:spcPts val="0"/>
              </a:spcAf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在根据图像判断气体的状态变化时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首先要确定横、纵坐标表示的物理量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其次根据图像的形状判断各物理量的变化规律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在气体状态变化的图像中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图线上的一个点表示一定质量气体的一个平衡状态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一条线段表示一定质量气体状态变化的一个</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过程</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顿有所悟.EPS" descr="id:2147489475;FounderCES"/>
          <p:cNvPicPr/>
          <p:nvPr/>
        </p:nvPicPr>
        <p:blipFill>
          <a:blip r:embed="rId2"/>
          <a:stretch>
            <a:fillRect/>
          </a:stretch>
        </p:blipFill>
        <p:spPr>
          <a:xfrm>
            <a:off x="406574" y="2336237"/>
            <a:ext cx="1353185" cy="296545"/>
          </a:xfrm>
          <a:prstGeom prst="rect">
            <a:avLst/>
          </a:prstGeom>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484784"/>
                <a:ext cx="11485848" cy="4213846"/>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阿</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伏伽德罗常数的应用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阿伏伽德罗常数是一个重要的物理常数，它用来表示物质中粒子的数量，是联系微观和宏观的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桥梁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常见的应用类型如下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）根据阿伏伽德罗常数定义式进行计算：阿伏伽德罗常数的定义式为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𝑵</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为样品粒子的数量，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为样品的物质的量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因此，若已知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中的任意两个量，就可以通过该公式计算出第三个量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这种方法比较简单直接，但需要明确所给出的量的单位和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数量级</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1484784"/>
                <a:ext cx="11485848" cy="4213846"/>
              </a:xfrm>
              <a:blipFill rotWithShape="1">
                <a:blip r:embed="rId1"/>
                <a:stretch>
                  <a:fillRect l="-2" t="-4" r="1" b="3"/>
                </a:stretch>
              </a:blipFill>
            </p:spPr>
            <p:txBody>
              <a:bodyPr/>
              <a:lstStyle/>
              <a:p>
                <a:r>
                  <a:rPr lang="zh-CN" altLang="en-US">
                    <a:noFill/>
                  </a:rPr>
                  <a:t> </a:t>
                </a:r>
              </a:p>
            </p:txBody>
          </p:sp>
        </mc:Fallback>
      </mc:AlternateContent>
      <p:pic>
        <p:nvPicPr>
          <p:cNvPr id="3" name="24情境通.EPS" descr="id:2147490277;FounderCES"/>
          <p:cNvPicPr/>
          <p:nvPr/>
        </p:nvPicPr>
        <p:blipFill>
          <a:blip r:embed="rId2"/>
          <a:stretch>
            <a:fillRect/>
          </a:stretch>
        </p:blipFill>
        <p:spPr>
          <a:xfrm>
            <a:off x="3142878" y="764704"/>
            <a:ext cx="5153660" cy="521970"/>
          </a:xfrm>
          <a:prstGeom prst="rect">
            <a:avLst/>
          </a:prstGeom>
        </p:spPr>
      </p:pic>
      <p:pic>
        <p:nvPicPr>
          <p:cNvPr id="4" name="情境1.EPS" descr="id:2147490284;FounderCES"/>
          <p:cNvPicPr/>
          <p:nvPr/>
        </p:nvPicPr>
        <p:blipFill>
          <a:blip r:embed="rId3"/>
          <a:stretch>
            <a:fillRect/>
          </a:stretch>
        </p:blipFill>
        <p:spPr>
          <a:xfrm>
            <a:off x="334566" y="1628800"/>
            <a:ext cx="1014095" cy="356235"/>
          </a:xfrm>
          <a:prstGeom prst="rect">
            <a:avLst/>
          </a:prstGeom>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556792"/>
                <a:ext cx="11485848" cy="2635337"/>
              </a:xfrm>
            </p:spPr>
            <p:txBody>
              <a:bodyPr/>
              <a:lstStyle/>
              <a:p>
                <a:pPr algn="dist"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）阿伏伽德罗常数结合摩尔质量（</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摩尔体积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）的计算：摩尔质量（</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摩尔体积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）是指某种物质每摩尔的质量（</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若已知摩尔质量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摩尔体积</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）、单个分子的质量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体积</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三个量中的任意两个，就可以通过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𝑵</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m:t>
                            </m:r>
                          </m:sub>
                        </m:sSub>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𝑵</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m:t>
                                </m:r>
                              </m:sub>
                            </m:sSub>
                          </m:den>
                        </m:f>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第三</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1556792"/>
                <a:ext cx="11485848" cy="2635337"/>
              </a:xfrm>
              <a:blipFill rotWithShape="1">
                <a:blip r:embed="rId1"/>
                <a:stretch>
                  <a:fillRect l="-2" t="-15" r="1" b="19"/>
                </a:stretch>
              </a:blipFill>
            </p:spPr>
            <p:txBody>
              <a:bodyPr/>
              <a:lstStyle/>
              <a:p>
                <a:r>
                  <a:rPr lang="zh-CN" altLang="en-US">
                    <a:noFill/>
                  </a:rPr>
                  <a:t> </a:t>
                </a:r>
              </a:p>
            </p:txBody>
          </p:sp>
        </mc:Fallback>
      </mc:AlternateContent>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某星球可以近似看作一个半径为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的球体，它有稳定的大气层（</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大气层厚度比行星半径小得多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），其表面附近的大气压强为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，空气的平均摩尔质量为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，空气分子间的平均距离为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已知大气压强是由于大气的重力而产生的，该星球表面的重力加速度为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，阿伏伽德罗常数为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每一个空气分子平均占据的空间视为一个立方体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求该星球表面大气层的：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）空气分子的平均密度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90291;FounderCES"/>
          <p:cNvPicPr/>
          <p:nvPr/>
        </p:nvPicPr>
        <p:blipFill>
          <a:blip r:embed="rId1"/>
          <a:stretch>
            <a:fillRect/>
          </a:stretch>
        </p:blipFill>
        <p:spPr>
          <a:xfrm>
            <a:off x="406575" y="908720"/>
            <a:ext cx="1117464" cy="360039"/>
          </a:xfrm>
          <a:prstGeom prst="rect">
            <a:avLst/>
          </a:prstGeom>
        </p:spPr>
      </p:pic>
      <mc:AlternateContent xmlns:mc="http://schemas.openxmlformats.org/markup-compatibility/2006">
        <mc:Choice xmlns:a14="http://schemas.microsoft.com/office/drawing/2010/main" Requires="a14">
          <p:sp>
            <p:nvSpPr>
              <p:cNvPr id="4" name="内容占位符 1"/>
              <p:cNvSpPr txBox="1"/>
              <p:nvPr/>
            </p:nvSpPr>
            <p:spPr bwMode="auto">
              <a:xfrm>
                <a:off x="360854" y="4005064"/>
                <a:ext cx="11485848" cy="206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每个</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分子占据一个边长为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的小立方体</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各小立方体紧密排列</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设空气的摩尔体积为</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baseline="30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又</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𝑴</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𝑽</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𝑴</m:t>
                        </m:r>
                      </m:num>
                      <m:den>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𝑵</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𝐀</m:t>
                            </m:r>
                          </m:sub>
                        </m:sSub>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𝒅</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sup>
                        </m:sSup>
                      </m:den>
                    </m:f>
                  </m:oMath>
                </a14:m>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1"/>
              <p:cNvSpPr txBox="1">
                <a:spLocks noRot="1" noChangeAspect="1" noMove="1" noResize="1" noEditPoints="1" noAdjustHandles="1" noChangeArrowheads="1" noChangeShapeType="1" noTextEdit="1"/>
              </p:cNvSpPr>
              <p:nvPr/>
            </p:nvSpPr>
            <p:spPr bwMode="auto">
              <a:xfrm>
                <a:off x="360854" y="4005064"/>
                <a:ext cx="11485848" cy="2063963"/>
              </a:xfrm>
              <a:prstGeom prst="rect">
                <a:avLst/>
              </a:prstGeom>
              <a:blipFill rotWithShape="1">
                <a:blip r:embed="rId2"/>
                <a:stretch>
                  <a:fillRect l="-2" t="-6" r="1" b="1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5" name="24解析.EPS" descr="id:2147489326;FounderCES"/>
          <p:cNvPicPr/>
          <p:nvPr/>
        </p:nvPicPr>
        <p:blipFill>
          <a:blip r:embed="rId3"/>
          <a:stretch>
            <a:fillRect/>
          </a:stretch>
        </p:blipFill>
        <p:spPr>
          <a:xfrm>
            <a:off x="406574" y="4212513"/>
            <a:ext cx="798830" cy="284480"/>
          </a:xfrm>
          <a:prstGeom prst="rect">
            <a:avLst/>
          </a:prstGeom>
        </p:spPr>
      </p:pic>
      <mc:AlternateContent xmlns:mc="http://schemas.openxmlformats.org/markup-compatibility/2006">
        <mc:Choice xmlns:a14="http://schemas.microsoft.com/office/drawing/2010/main" Requires="a14">
          <p:sp>
            <p:nvSpPr>
              <p:cNvPr id="6" name="内容占位符 1"/>
              <p:cNvSpPr txBox="1"/>
              <p:nvPr/>
            </p:nvSpPr>
            <p:spPr bwMode="auto">
              <a:xfrm>
                <a:off x="360854" y="5733256"/>
                <a:ext cx="11485848" cy="955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ea typeface="Cambria Math" panose="02040503050406030204" pitchFamily="18" charset="0"/>
                  </a:rPr>
                  <a:t>              </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𝑴</m:t>
                        </m:r>
                      </m:num>
                      <m:den>
                        <m:sSub>
                          <m:sSubPr>
                            <m:ctrlPr>
                              <a:rPr lang="zh-CN" altLang="zh-CN" b="1" i="1">
                                <a:solidFill>
                                  <a:srgbClr val="FF0000"/>
                                </a:solidFill>
                                <a:latin typeface="Cambria Math" panose="02040503050406030204" pitchFamily="18" charset="0"/>
                                <a:ea typeface="Cambria Math" panose="020405030504060302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𝑵</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𝐀</m:t>
                            </m:r>
                          </m:sub>
                        </m:sSub>
                        <m:sSup>
                          <m:sSupPr>
                            <m:ctrlPr>
                              <a:rPr lang="zh-CN" altLang="zh-CN" b="1" i="1">
                                <a:solidFill>
                                  <a:srgbClr val="FF0000"/>
                                </a:solidFill>
                                <a:latin typeface="Cambria Math" panose="02040503050406030204" pitchFamily="18" charset="0"/>
                                <a:ea typeface="Cambria Math" panose="020405030504060302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𝒅</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sup>
                        </m:sSup>
                      </m:den>
                    </m:f>
                  </m:oMath>
                </a14:m>
                <a:r>
                  <a:rPr lang="zh-CN" altLang="en-US" smtClean="0"/>
                  <a:t> </a:t>
                </a:r>
                <a:endParaRPr lang="zh-CN" altLang="en-US"/>
              </a:p>
            </p:txBody>
          </p:sp>
        </mc:Choice>
        <mc:Fallback>
          <p:sp>
            <p:nvSpPr>
              <p:cNvPr id="6" name="内容占位符 1"/>
              <p:cNvSpPr txBox="1">
                <a:spLocks noRot="1" noChangeAspect="1" noMove="1" noResize="1" noEditPoints="1" noAdjustHandles="1" noChangeArrowheads="1" noChangeShapeType="1" noTextEdit="1"/>
              </p:cNvSpPr>
              <p:nvPr/>
            </p:nvSpPr>
            <p:spPr bwMode="auto">
              <a:xfrm>
                <a:off x="360854" y="5733256"/>
                <a:ext cx="11485848" cy="955967"/>
              </a:xfrm>
              <a:prstGeom prst="rect">
                <a:avLst/>
              </a:prstGeom>
              <a:blipFill rotWithShape="1">
                <a:blip r:embed="rId4"/>
                <a:stretch>
                  <a:fillRect l="-2" t="-50" r="1" b="14"/>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7" name="24答案.EPS" descr="id:2147489333;FounderCES"/>
          <p:cNvPicPr/>
          <p:nvPr/>
        </p:nvPicPr>
        <p:blipFill>
          <a:blip r:embed="rId5"/>
          <a:stretch>
            <a:fillRect/>
          </a:stretch>
        </p:blipFill>
        <p:spPr>
          <a:xfrm>
            <a:off x="478582" y="6117982"/>
            <a:ext cx="792088" cy="2819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40032"/>
            <a:ext cx="11485848" cy="57624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）空气分子总数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3" name="内容占位符 1"/>
              <p:cNvSpPr txBox="1"/>
              <p:nvPr/>
            </p:nvSpPr>
            <p:spPr bwMode="auto">
              <a:xfrm>
                <a:off x="360854" y="1734680"/>
                <a:ext cx="11485848" cy="2949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设</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该星球大气层中气体的质量为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星球的表面积为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4π</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30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由大气压强产生的原因可知</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大气层的空气分子总数</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𝒎</m:t>
                        </m:r>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𝑵</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𝐀</m:t>
                            </m:r>
                          </m:sub>
                        </m:sSub>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𝑴</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𝛑</m:t>
                        </m:r>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𝒑</m:t>
                        </m:r>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𝑵</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𝐀</m:t>
                            </m:r>
                          </m:sub>
                        </m:sSub>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𝑴𝒈</m:t>
                        </m:r>
                      </m:den>
                    </m:f>
                  </m:oMath>
                </a14:m>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1"/>
              <p:cNvSpPr txBox="1">
                <a:spLocks noRot="1" noChangeAspect="1" noMove="1" noResize="1" noEditPoints="1" noAdjustHandles="1" noChangeArrowheads="1" noChangeShapeType="1" noTextEdit="1"/>
              </p:cNvSpPr>
              <p:nvPr/>
            </p:nvSpPr>
            <p:spPr bwMode="auto">
              <a:xfrm>
                <a:off x="360854" y="1734680"/>
                <a:ext cx="11485848" cy="2949205"/>
              </a:xfrm>
              <a:prstGeom prst="rect">
                <a:avLst/>
              </a:prstGeom>
              <a:blipFill rotWithShape="1">
                <a:blip r:embed="rId1"/>
                <a:stretch>
                  <a:fillRect l="-2" t="-1050" r="1" b="4"/>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4" name="24解析.EPS" descr="id:2147489326;FounderCES"/>
          <p:cNvPicPr/>
          <p:nvPr/>
        </p:nvPicPr>
        <p:blipFill>
          <a:blip r:embed="rId2"/>
          <a:stretch>
            <a:fillRect/>
          </a:stretch>
        </p:blipFill>
        <p:spPr>
          <a:xfrm>
            <a:off x="406574" y="1942129"/>
            <a:ext cx="798830" cy="284480"/>
          </a:xfrm>
          <a:prstGeom prst="rect">
            <a:avLst/>
          </a:prstGeom>
        </p:spPr>
      </p:pic>
      <mc:AlternateContent xmlns:mc="http://schemas.openxmlformats.org/markup-compatibility/2006">
        <mc:Choice xmlns:a14="http://schemas.microsoft.com/office/drawing/2010/main" Requires="a14">
          <p:sp>
            <p:nvSpPr>
              <p:cNvPr id="5" name="内容占位符 1"/>
              <p:cNvSpPr txBox="1"/>
              <p:nvPr/>
            </p:nvSpPr>
            <p:spPr bwMode="auto">
              <a:xfrm>
                <a:off x="360854" y="4542992"/>
                <a:ext cx="11485848" cy="104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ea typeface="Cambria Math" panose="02040503050406030204" pitchFamily="18" charset="0"/>
                  </a:rPr>
                  <a:t>              </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𝛑</m:t>
                        </m:r>
                        <m:sSup>
                          <m:sSupPr>
                            <m:ctrlPr>
                              <a:rPr lang="zh-CN" altLang="zh-CN" b="1" i="1">
                                <a:solidFill>
                                  <a:srgbClr val="FF0000"/>
                                </a:solidFill>
                                <a:latin typeface="Cambria Math" panose="02040503050406030204" pitchFamily="18" charset="0"/>
                                <a:ea typeface="Cambria Math" panose="020405030504060302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𝒑</m:t>
                        </m:r>
                        <m:sSub>
                          <m:sSubPr>
                            <m:ctrlPr>
                              <a:rPr lang="zh-CN" altLang="zh-CN" b="1" i="1">
                                <a:solidFill>
                                  <a:srgbClr val="FF0000"/>
                                </a:solidFill>
                                <a:latin typeface="Cambria Math" panose="02040503050406030204" pitchFamily="18" charset="0"/>
                                <a:ea typeface="Cambria Math" panose="020405030504060302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𝑵</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𝐀</m:t>
                            </m:r>
                          </m:sub>
                        </m:sSub>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𝑴𝒈</m:t>
                        </m:r>
                      </m:den>
                    </m:f>
                  </m:oMath>
                </a14:m>
                <a:r>
                  <a:rPr lang="zh-CN" altLang="en-US" smtClean="0"/>
                  <a:t> </a:t>
                </a:r>
                <a:endParaRPr lang="zh-CN" altLang="en-US"/>
              </a:p>
            </p:txBody>
          </p:sp>
        </mc:Choice>
        <mc:Fallback>
          <p:sp>
            <p:nvSpPr>
              <p:cNvPr id="5" name="内容占位符 1"/>
              <p:cNvSpPr txBox="1">
                <a:spLocks noRot="1" noChangeAspect="1" noMove="1" noResize="1" noEditPoints="1" noAdjustHandles="1" noChangeArrowheads="1" noChangeShapeType="1" noTextEdit="1"/>
              </p:cNvSpPr>
              <p:nvPr/>
            </p:nvSpPr>
            <p:spPr bwMode="auto">
              <a:xfrm>
                <a:off x="360854" y="4542992"/>
                <a:ext cx="11485848" cy="1046248"/>
              </a:xfrm>
              <a:prstGeom prst="rect">
                <a:avLst/>
              </a:prstGeom>
              <a:blipFill rotWithShape="1">
                <a:blip r:embed="rId3"/>
                <a:stretch>
                  <a:fillRect l="-2" t="-19" r="1" b="58"/>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6" name="24答案.EPS" descr="id:2147489333;FounderCES"/>
          <p:cNvPicPr/>
          <p:nvPr/>
        </p:nvPicPr>
        <p:blipFill>
          <a:blip r:embed="rId4"/>
          <a:stretch>
            <a:fillRect/>
          </a:stretch>
        </p:blipFill>
        <p:spPr>
          <a:xfrm>
            <a:off x="478582" y="4999726"/>
            <a:ext cx="792088" cy="2819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12040"/>
            <a:ext cx="11485848" cy="57624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）厚度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3" name="内容占位符 1"/>
              <p:cNvSpPr txBox="1"/>
              <p:nvPr/>
            </p:nvSpPr>
            <p:spPr bwMode="auto">
              <a:xfrm>
                <a:off x="360854" y="1806688"/>
                <a:ext cx="11485848" cy="2949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设</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该星球大气层中气体的质量为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星球的表面积为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4π</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30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由大气压强产生的原因可知</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大气层的空气分子总数</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𝒎</m:t>
                        </m:r>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𝑵</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𝐀</m:t>
                            </m:r>
                          </m:sub>
                        </m:sSub>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𝑴</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𝛑</m:t>
                        </m:r>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𝒑</m:t>
                        </m:r>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𝑵</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𝐀</m:t>
                            </m:r>
                          </m:sub>
                        </m:sSub>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𝑴𝒈</m:t>
                        </m:r>
                      </m:den>
                    </m:f>
                  </m:oMath>
                </a14:m>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1"/>
              <p:cNvSpPr txBox="1">
                <a:spLocks noRot="1" noChangeAspect="1" noMove="1" noResize="1" noEditPoints="1" noAdjustHandles="1" noChangeArrowheads="1" noChangeShapeType="1" noTextEdit="1"/>
              </p:cNvSpPr>
              <p:nvPr/>
            </p:nvSpPr>
            <p:spPr bwMode="auto">
              <a:xfrm>
                <a:off x="360854" y="1806688"/>
                <a:ext cx="11485848" cy="2949205"/>
              </a:xfrm>
              <a:prstGeom prst="rect">
                <a:avLst/>
              </a:prstGeom>
              <a:blipFill rotWithShape="1">
                <a:blip r:embed="rId1"/>
                <a:stretch>
                  <a:fillRect l="-2" t="-1037" r="1" b="1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4" name="24解析.EPS" descr="id:2147489326;FounderCES"/>
          <p:cNvPicPr/>
          <p:nvPr/>
        </p:nvPicPr>
        <p:blipFill>
          <a:blip r:embed="rId2"/>
          <a:stretch>
            <a:fillRect/>
          </a:stretch>
        </p:blipFill>
        <p:spPr>
          <a:xfrm>
            <a:off x="406574" y="2014137"/>
            <a:ext cx="798830" cy="284480"/>
          </a:xfrm>
          <a:prstGeom prst="rect">
            <a:avLst/>
          </a:prstGeom>
        </p:spPr>
      </p:pic>
      <mc:AlternateContent xmlns:mc="http://schemas.openxmlformats.org/markup-compatibility/2006">
        <mc:Choice xmlns:a14="http://schemas.microsoft.com/office/drawing/2010/main" Requires="a14">
          <p:sp>
            <p:nvSpPr>
              <p:cNvPr id="5" name="内容占位符 1"/>
              <p:cNvSpPr txBox="1"/>
              <p:nvPr/>
            </p:nvSpPr>
            <p:spPr bwMode="auto">
              <a:xfrm>
                <a:off x="360854" y="4615000"/>
                <a:ext cx="11485848" cy="104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ea typeface="Cambria Math" panose="02040503050406030204" pitchFamily="18" charset="0"/>
                    <a:cs typeface="Times New Roman" panose="02020603050405020304" pitchFamily="18" charset="0"/>
                  </a:rPr>
                  <a:t>              </a:t>
                </a:r>
                <a14:m>
                  <m:oMath xmlns:m="http://schemas.openxmlformats.org/officeDocument/2006/math">
                    <m:f>
                      <m:fPr>
                        <m:ctrlPr>
                          <a:rPr lang="zh-CN" altLang="zh-CN" b="1" i="1"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𝒑</m:t>
                        </m:r>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𝑵</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𝐀</m:t>
                            </m:r>
                          </m:sub>
                        </m:sSub>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𝐝</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𝑴𝒈</m:t>
                        </m:r>
                      </m:den>
                    </m:f>
                    <m:r>
                      <a:rPr lang="en-US" altLang="zh-CN" smtClean="0">
                        <a:solidFill>
                          <a:srgbClr val="FF0000"/>
                        </a:solidFill>
                        <a:latin typeface="Cambria Math" panose="02040503050406030204" pitchFamily="18" charset="0"/>
                        <a:ea typeface="宋体" panose="02010600030101010101" pitchFamily="2" charset="-122"/>
                        <a:cs typeface="Times New Roman" panose="02020603050405020304" pitchFamily="18" charset="0"/>
                      </a:rPr>
                      <m:t> </m:t>
                    </m:r>
                  </m:oMath>
                </a14:m>
                <a:r>
                  <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1"/>
              <p:cNvSpPr txBox="1">
                <a:spLocks noRot="1" noChangeAspect="1" noMove="1" noResize="1" noEditPoints="1" noAdjustHandles="1" noChangeArrowheads="1" noChangeShapeType="1" noTextEdit="1"/>
              </p:cNvSpPr>
              <p:nvPr/>
            </p:nvSpPr>
            <p:spPr bwMode="auto">
              <a:xfrm>
                <a:off x="360854" y="4615000"/>
                <a:ext cx="11485848" cy="1046248"/>
              </a:xfrm>
              <a:prstGeom prst="rect">
                <a:avLst/>
              </a:prstGeom>
              <a:blipFill rotWithShape="1">
                <a:blip r:embed="rId3"/>
                <a:stretch>
                  <a:fillRect l="-2" t="-43" r="1" b="2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6" name="24答案.EPS" descr="id:2147489333;FounderCES"/>
          <p:cNvPicPr/>
          <p:nvPr/>
        </p:nvPicPr>
        <p:blipFill>
          <a:blip r:embed="rId4"/>
          <a:stretch>
            <a:fillRect/>
          </a:stretch>
        </p:blipFill>
        <p:spPr>
          <a:xfrm>
            <a:off x="478582" y="5065632"/>
            <a:ext cx="792088" cy="2819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4204892" y="3599759"/>
            <a:ext cx="1008112" cy="648072"/>
          </a:xfrm>
          <a:prstGeom prst="rect">
            <a:avLst/>
          </a:prstGeom>
        </p:spPr>
      </p:pic>
      <p:pic>
        <p:nvPicPr>
          <p:cNvPr id="4" name="图片 3"/>
          <p:cNvPicPr>
            <a:picLocks noChangeAspect="1"/>
          </p:cNvPicPr>
          <p:nvPr/>
        </p:nvPicPr>
        <p:blipFill>
          <a:blip r:embed="rId1"/>
          <a:stretch>
            <a:fillRect/>
          </a:stretch>
        </p:blipFill>
        <p:spPr>
          <a:xfrm>
            <a:off x="1990751" y="3573016"/>
            <a:ext cx="1008112" cy="648072"/>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196752"/>
                <a:ext cx="11485848" cy="3667286"/>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查理定律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内容</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一定质量的气体，在体积保持不变的条件下，压强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与热力学温度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成正比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公式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推论式：</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适用条件：气体的质量一定，气体的体积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不变</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1196752"/>
                <a:ext cx="11485848" cy="3667286"/>
              </a:xfrm>
              <a:blipFill rotWithShape="1">
                <a:blip r:embed="rId2"/>
                <a:stretch>
                  <a:fillRect l="-2" t="-11" r="1" b="16"/>
                </a:stretch>
              </a:blipFill>
            </p:spPr>
            <p:txBody>
              <a:bodyPr/>
              <a:lstStyle/>
              <a:p>
                <a:r>
                  <a:rPr lang="zh-CN" altLang="en-US">
                    <a:noFill/>
                  </a:rPr>
                  <a:t> </a:t>
                </a:r>
              </a:p>
            </p:txBody>
          </p:sp>
        </mc:Fallback>
      </mc:AlternateContent>
      <p:pic>
        <p:nvPicPr>
          <p:cNvPr id="3" name="知识点2.EPS" descr="id:2147489221;FounderCES"/>
          <p:cNvPicPr/>
          <p:nvPr/>
        </p:nvPicPr>
        <p:blipFill>
          <a:blip r:embed="rId3"/>
          <a:stretch>
            <a:fillRect/>
          </a:stretch>
        </p:blipFill>
        <p:spPr>
          <a:xfrm>
            <a:off x="406574" y="1359352"/>
            <a:ext cx="1161415" cy="308610"/>
          </a:xfrm>
          <a:prstGeom prst="rect">
            <a:avLst/>
          </a:prstGeom>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1017728"/>
                <a:ext cx="11485848" cy="4283480"/>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液</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柱</a:t>
                </a:r>
                <a:r>
                  <a:rPr lang="zh-CN" altLang="zh-CN" b="1">
                    <a:solidFill>
                      <a:srgbClr val="1EB26A"/>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1EB26A"/>
                    </a:solidFill>
                    <a:latin typeface="Times New Roman" panose="02020603050405020304" pitchFamily="18" charset="0"/>
                    <a:ea typeface="楷体" panose="02010609060101010101" pitchFamily="49" charset="-122"/>
                    <a:cs typeface="Times New Roman" panose="02020603050405020304" pitchFamily="18" charset="0"/>
                  </a:rPr>
                  <a:t>或活塞</a:t>
                </a:r>
                <a:r>
                  <a:rPr lang="zh-CN" altLang="zh-CN" b="1">
                    <a:solidFill>
                      <a:srgbClr val="1EB26A"/>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移动问题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用液柱（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或活塞</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）隔开的两部分气体，当气体温度变化时，气体的状态参量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往往都发生变化，难以直接判断液柱或活塞的移动情况</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通常先对气体状态进行假设，然后应用气体实验定律求解，一般思路如下：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）先假设液体（</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或活塞</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）不发生移动，两部分气体均做相应等容变化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）对两部分气体分别应用查理定律的推论式</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，根据各量的大小关系，得出两部分气体压强变化量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的大小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关系</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1017728"/>
                <a:ext cx="11485848" cy="4283480"/>
              </a:xfrm>
              <a:blipFill rotWithShape="1">
                <a:blip r:embed="rId1"/>
                <a:stretch>
                  <a:fillRect l="-2" t="-11" r="1" b="5"/>
                </a:stretch>
              </a:blipFill>
            </p:spPr>
            <p:txBody>
              <a:bodyPr/>
              <a:lstStyle/>
              <a:p>
                <a:r>
                  <a:rPr lang="zh-CN" altLang="en-US">
                    <a:noFill/>
                  </a:rPr>
                  <a:t> </a:t>
                </a:r>
              </a:p>
            </p:txBody>
          </p:sp>
        </mc:Fallback>
      </mc:AlternateContent>
      <p:pic>
        <p:nvPicPr>
          <p:cNvPr id="5" name="情境2.EPS" descr="id:2147490312;FounderCES"/>
          <p:cNvPicPr/>
          <p:nvPr/>
        </p:nvPicPr>
        <p:blipFill>
          <a:blip r:embed="rId2"/>
          <a:stretch>
            <a:fillRect/>
          </a:stretch>
        </p:blipFill>
        <p:spPr>
          <a:xfrm>
            <a:off x="406574" y="1180328"/>
            <a:ext cx="947162" cy="332602"/>
          </a:xfrm>
          <a:prstGeom prst="rect">
            <a:avLst/>
          </a:prstGeom>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776"/>
            <a:ext cx="11485848" cy="3416320"/>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）如果液体（</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或活塞</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）两端的横截面积相等，若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均大于零，意味着两部分气体压强均增大，则液柱向</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值较小的一方移动；若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均小于零，意味着两部分气体压强均减小，则液体向｜</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｜值较大的一方移动；若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相等，则液体不移动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）如果液柱（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或活塞</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）两端的横截面积不相等，则应考虑液柱两端的受力变化（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均大于零，则液体向</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值较小的一方移动；若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均小于零，则液柱向｜</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｜值较大的一方移动；若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相等，则液柱不移动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42858"/>
            <a:ext cx="11485848" cy="3970318"/>
          </a:xfrm>
        </p:spPr>
        <p:txBody>
          <a:bodyPr/>
          <a:lstStyle/>
          <a:p>
            <a:pPr hangingPunct="0">
              <a:spcAft>
                <a:spcPts val="0"/>
              </a:spcAft>
            </a:pPr>
            <a:r>
              <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形玻璃管两端封闭且竖直静置，管内水银柱把管内气体分成两部分，此时两边气体温度相同，管内水银面高度差为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若要使左、右水银面高度差变小，则可行的方法是（</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同时升高相同的温度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玻璃管竖直匀速下落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同时降低相同的温度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玻璃管竖直</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加速</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90319;FounderCES"/>
          <p:cNvPicPr/>
          <p:nvPr/>
        </p:nvPicPr>
        <p:blipFill>
          <a:blip r:embed="rId1"/>
          <a:stretch>
            <a:fillRect/>
          </a:stretch>
        </p:blipFill>
        <p:spPr>
          <a:xfrm>
            <a:off x="406574" y="1205458"/>
            <a:ext cx="1179195" cy="379730"/>
          </a:xfrm>
          <a:prstGeom prst="rect">
            <a:avLst/>
          </a:prstGeom>
        </p:spPr>
      </p:pic>
      <p:pic>
        <p:nvPicPr>
          <p:cNvPr id="4" name="gh23.jpg" descr="id:2147490326;FounderCES"/>
          <p:cNvPicPr/>
          <p:nvPr/>
        </p:nvPicPr>
        <p:blipFill>
          <a:blip r:embed="rId2"/>
          <a:stretch>
            <a:fillRect/>
          </a:stretch>
        </p:blipFill>
        <p:spPr>
          <a:xfrm>
            <a:off x="9695606" y="2717626"/>
            <a:ext cx="1234440" cy="2053590"/>
          </a:xfrm>
          <a:prstGeom prst="rect">
            <a:avLst/>
          </a:prstGeom>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776757"/>
              </a:xfrm>
            </p:spPr>
            <p:txBody>
              <a:bodyPr/>
              <a:lstStyle/>
              <a:p>
                <a:pPr hangingPunct="0">
                  <a:lnSpc>
                    <a:spcPct val="130000"/>
                  </a:lnSpc>
                  <a:spcAft>
                    <a:spcPts val="0"/>
                  </a:spcAft>
                </a:pPr>
                <a:r>
                  <a:rPr lang="zh-CN"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假设</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两部分气体做等容变化</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则根据</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𝒑</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𝒑</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𝐓</m:t>
                        </m:r>
                        <m: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𝐓</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可得压强变化</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d>
                      <m:dPr>
                        <m:begChr m:val="|"/>
                        <m:endChr m:val="|"/>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𝑻</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𝑻</m:t>
                            </m:r>
                          </m:den>
                        </m:f>
                      </m:e>
                    </m:d>
                  </m:oMath>
                </a14:m>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baseline="-250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左</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d>
                      <m:dPr>
                        <m:begChr m:val="|"/>
                        <m:endChr m:val="|"/>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𝑻</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𝑻</m:t>
                            </m:r>
                          </m:den>
                        </m:f>
                      </m:e>
                    </m:d>
                  </m:oMath>
                </a14:m>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baseline="-250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左</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baseline="-250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右</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d>
                      <m:dPr>
                        <m:begChr m:val="|"/>
                        <m:endChr m:val="|"/>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𝑻</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𝑻</m:t>
                            </m:r>
                          </m:den>
                        </m:f>
                      </m:e>
                    </m:d>
                  </m:oMath>
                </a14:m>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baseline="-250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右</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而其中</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baseline="-250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左</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baseline="-250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右</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ρgh</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若</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同时升高相同的温度</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则水银面不动时左侧气体压强增加的更多</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所</a:t>
                </a:r>
                <a:endPar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30000"/>
                  </a:lnSpc>
                  <a:spcAft>
                    <a:spcPts val="0"/>
                  </a:spcAft>
                </a:pP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以</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左侧水银面上升</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右侧水银面下降</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左、右水银面高度差变小</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同理</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若同时降低相同的温度</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则水银面不动时左侧气体压强减少的更多</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所以左侧水银面下降</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右侧水银面上升</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左、右水银面高度差变大</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玻璃管竖直加速下落</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水银柱处于失重状态</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水银柱受到两侧气体的压强差减小</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则左边空气柱对水银柱的压强变小</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体积增大</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使左、右水银面高度差变小</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匀速下落时</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压强不变</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高度差不变</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776757"/>
              </a:xfrm>
              <a:blipFill rotWithShape="1">
                <a:blip r:embed="rId1"/>
                <a:stretch>
                  <a:fillRect l="-2" t="-13" r="1" b="6"/>
                </a:stretch>
              </a:blipFill>
            </p:spPr>
            <p:txBody>
              <a:bodyPr/>
              <a:lstStyle/>
              <a:p>
                <a:r>
                  <a:rPr lang="zh-CN" altLang="en-US">
                    <a:noFill/>
                  </a:rPr>
                  <a:t> </a:t>
                </a:r>
              </a:p>
            </p:txBody>
          </p:sp>
        </mc:Fallback>
      </mc:AlternateContent>
      <p:pic>
        <p:nvPicPr>
          <p:cNvPr id="3" name="24解析.EPS" descr="id:2147489326;FounderCES"/>
          <p:cNvPicPr/>
          <p:nvPr/>
        </p:nvPicPr>
        <p:blipFill>
          <a:blip r:embed="rId2"/>
          <a:stretch>
            <a:fillRect/>
          </a:stretch>
        </p:blipFill>
        <p:spPr>
          <a:xfrm>
            <a:off x="406574" y="1056288"/>
            <a:ext cx="798830" cy="284480"/>
          </a:xfrm>
          <a:prstGeom prst="rect">
            <a:avLst/>
          </a:prstGeom>
        </p:spPr>
      </p:pic>
      <p:pic>
        <p:nvPicPr>
          <p:cNvPr id="5" name="gh23.jpg" descr="id:2147490326;FounderCES"/>
          <p:cNvPicPr/>
          <p:nvPr/>
        </p:nvPicPr>
        <p:blipFill>
          <a:blip r:embed="rId3">
            <a:clrChange>
              <a:clrFrom>
                <a:srgbClr val="FFFFFE"/>
              </a:clrFrom>
              <a:clrTo>
                <a:srgbClr val="FFFFFE">
                  <a:alpha val="0"/>
                </a:srgbClr>
              </a:clrTo>
            </a:clrChange>
          </a:blip>
          <a:stretch>
            <a:fillRect/>
          </a:stretch>
        </p:blipFill>
        <p:spPr>
          <a:xfrm>
            <a:off x="10487694" y="620688"/>
            <a:ext cx="1234440" cy="2053590"/>
          </a:xfrm>
          <a:prstGeom prst="rect">
            <a:avLst/>
          </a:prstGeom>
        </p:spPr>
      </p:pic>
      <p:sp>
        <p:nvSpPr>
          <p:cNvPr id="6" name="内容占位符 1"/>
          <p:cNvSpPr txBox="1"/>
          <p:nvPr/>
        </p:nvSpPr>
        <p:spPr bwMode="auto">
          <a:xfrm>
            <a:off x="360854" y="5445224"/>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AD</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答案.EPS" descr="id:2147489333;FounderCES"/>
          <p:cNvPicPr/>
          <p:nvPr/>
        </p:nvPicPr>
        <p:blipFill>
          <a:blip r:embed="rId4"/>
          <a:stretch>
            <a:fillRect/>
          </a:stretch>
        </p:blipFill>
        <p:spPr>
          <a:xfrm>
            <a:off x="478582" y="5607824"/>
            <a:ext cx="792088" cy="2819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34566" y="1700808"/>
            <a:ext cx="11521280" cy="3528392"/>
          </a:xfrm>
          <a:prstGeom prst="rect">
            <a:avLst/>
          </a:prstGeom>
        </p:spPr>
      </p:pic>
      <p:pic>
        <p:nvPicPr>
          <p:cNvPr id="5" name="TF9.EPS" descr="id:2147490354;FounderCES"/>
          <p:cNvPicPr/>
          <p:nvPr/>
        </p:nvPicPr>
        <p:blipFill>
          <a:blip r:embed="rId2"/>
          <a:stretch>
            <a:fillRect/>
          </a:stretch>
        </p:blipFill>
        <p:spPr>
          <a:xfrm>
            <a:off x="2710830" y="2690336"/>
            <a:ext cx="6488002" cy="1944216"/>
          </a:xfrm>
          <a:prstGeom prst="rect">
            <a:avLst/>
          </a:prstGeom>
        </p:spPr>
      </p:pic>
      <p:pic>
        <p:nvPicPr>
          <p:cNvPr id="6" name="关键提醒Z.EPS" descr="id:2147490347;FounderCES"/>
          <p:cNvPicPr/>
          <p:nvPr/>
        </p:nvPicPr>
        <p:blipFill>
          <a:blip r:embed="rId3"/>
          <a:stretch>
            <a:fillRect/>
          </a:stretch>
        </p:blipFill>
        <p:spPr>
          <a:xfrm>
            <a:off x="478582" y="1898248"/>
            <a:ext cx="1728192" cy="340658"/>
          </a:xfrm>
          <a:prstGeom prst="rect">
            <a:avLst/>
          </a:prstGeom>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064925"/>
            <a:ext cx="11485848" cy="4524315"/>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关联</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气体问题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该类问题至少涉及两部分气体，它们之间虽然没有气体交换，但其压强或体积等物理量之间有一定联系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解决该类问题，常分别选取每部分气体为研究对象，确定初、末状态的参量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，列气体状态方程式求解</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应用理想气体状态方程解决两部分气体的关联问题时要注意：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）要把两部分气体分开对待，分别对每一部分气体分析初、末状态的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情况，分别列出相应的方程（</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应用相应的定律、规律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），切不可将两部分气体视为同一气体的两种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状态</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情境3.EPS" descr="id:2147490361;FounderCES"/>
          <p:cNvPicPr/>
          <p:nvPr/>
        </p:nvPicPr>
        <p:blipFill>
          <a:blip r:embed="rId1"/>
          <a:stretch>
            <a:fillRect/>
          </a:stretch>
        </p:blipFill>
        <p:spPr>
          <a:xfrm>
            <a:off x="406574" y="1227525"/>
            <a:ext cx="1006723" cy="353187"/>
          </a:xfrm>
          <a:prstGeom prst="rect">
            <a:avLst/>
          </a:prstGeom>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204864"/>
            <a:ext cx="11485848" cy="2308324"/>
          </a:xfrm>
        </p:spPr>
        <p:txBody>
          <a:bodyPr/>
          <a:lstStyle/>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）要找出两部分气体之间的联系，如平衡时压强相等、总体积不变等</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）在涉及气体的内能、分子势能的问题中要特别注意该气体是否为理想气体；在仅涉及气体的状态参量关系时往往将实际气体当成理想气体处理，但这时要关注的是气体是否满足一定质量这一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条件</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488490"/>
              </a:xfrm>
            </p:spPr>
            <p:txBody>
              <a:bodyPr/>
              <a:lstStyle/>
              <a:p>
                <a:pPr hangingPunct="0">
                  <a:lnSpc>
                    <a:spcPct val="130000"/>
                  </a:lnSpc>
                  <a:spcAft>
                    <a:spcPts val="0"/>
                  </a:spcAft>
                </a:pPr>
                <a:r>
                  <a:rPr lang="en-US" altLang="zh-CN" sz="220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20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）如图所示，内壁光滑的绝热汽缸开口向上放置，底部装有电热丝</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汽缸内用两个活塞</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封闭了两部分理想气体</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初始时，导热性能良好的活塞</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恰好与汽缸口相平，绝热活塞</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在卡扣下面与卡扣接触且两者之间无作用力，此时</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两活塞的间距及活塞</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与汽缸底部的间距均为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，气体及周围的温度为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 ℃</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在活塞</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上缓慢加上一定质量的沙子，活塞</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缓慢下降了</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，活塞</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下降了</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𝟏𝟐</m:t>
                        </m:r>
                      </m:den>
                    </m:f>
                  </m:oMath>
                </a14:m>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不计卡扣、电热丝及</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两活塞的体积，所有接触密封性良好，两个活塞的横截面积均为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已知活塞</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的质量为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且</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，活塞</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不计质量，大气压强为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，重力加速度为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a:t>
                </a:r>
                <a:r>
                  <a:rPr lang="zh-CN"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缓慢加沙子的过程中</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活塞</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之间的气体内能增加</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活塞</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上所加沙子的质量为</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den>
                    </m:f>
                  </m:oMath>
                </a14:m>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停止加沙子后</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活塞</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下方气体的温度为</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360</a:t>
                </a:r>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2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停止加沙子后</a:t>
                </a:r>
                <a:r>
                  <a:rPr lang="zh-CN"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若用电热丝缓慢给气体加热到</a:t>
                </a:r>
                <a:r>
                  <a:rPr lang="en-US"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400</a:t>
                </a:r>
                <a:r>
                  <a:rPr lang="en-US" altLang="zh-CN" sz="2200"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则活塞</a:t>
                </a:r>
                <a:r>
                  <a:rPr lang="en-US" altLang="zh-CN" sz="2200"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下方气体的压强为</a:t>
                </a:r>
                <a14:m>
                  <m:oMath xmlns:m="http://schemas.openxmlformats.org/officeDocument/2006/math">
                    <m:f>
                      <m:fPr>
                        <m:ctrlPr>
                          <a:rPr lang="zh-CN" altLang="zh-CN" sz="2200"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sSub>
                          <m:sSubPr>
                            <m:ctrlPr>
                              <a:rPr lang="zh-CN" altLang="zh-CN" sz="2200"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e>
                          <m:sub>
                            <m:r>
                              <a:rPr lang="en-US" altLang="zh-CN" sz="22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sz="22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endParaRPr lang="zh-CN" altLang="zh-CN" sz="220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488490"/>
              </a:xfrm>
              <a:blipFill rotWithShape="1">
                <a:blip r:embed="rId1"/>
                <a:stretch>
                  <a:fillRect l="-2" t="-11" r="1" b="3"/>
                </a:stretch>
              </a:blipFill>
            </p:spPr>
            <p:txBody>
              <a:bodyPr/>
              <a:lstStyle/>
              <a:p>
                <a:r>
                  <a:rPr lang="zh-CN" altLang="en-US">
                    <a:noFill/>
                  </a:rPr>
                  <a:t> </a:t>
                </a:r>
              </a:p>
            </p:txBody>
          </p:sp>
        </mc:Fallback>
      </mc:AlternateContent>
      <p:pic>
        <p:nvPicPr>
          <p:cNvPr id="3" name="24典例3.EPS" descr="id:2147490368;FounderCES"/>
          <p:cNvPicPr/>
          <p:nvPr/>
        </p:nvPicPr>
        <p:blipFill>
          <a:blip r:embed="rId2"/>
          <a:stretch>
            <a:fillRect/>
          </a:stretch>
        </p:blipFill>
        <p:spPr>
          <a:xfrm>
            <a:off x="478582" y="836712"/>
            <a:ext cx="936104" cy="301639"/>
          </a:xfrm>
          <a:prstGeom prst="rect">
            <a:avLst/>
          </a:prstGeom>
        </p:spPr>
      </p:pic>
      <p:pic>
        <p:nvPicPr>
          <p:cNvPr id="4" name="ca324.jpg" descr="id:2147490375;FounderCES"/>
          <p:cNvPicPr/>
          <p:nvPr/>
        </p:nvPicPr>
        <p:blipFill>
          <a:blip r:embed="rId3"/>
          <a:stretch>
            <a:fillRect/>
          </a:stretch>
        </p:blipFill>
        <p:spPr>
          <a:xfrm>
            <a:off x="9695606" y="3717032"/>
            <a:ext cx="1292585" cy="1872208"/>
          </a:xfrm>
          <a:prstGeom prst="rect">
            <a:avLst/>
          </a:prstGeom>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836712"/>
                <a:ext cx="11485848" cy="4335867"/>
              </a:xfrm>
            </p:spPr>
            <p:txBody>
              <a:bodyPr/>
              <a:lstStyle/>
              <a:p>
                <a:pPr hangingPunct="0">
                  <a:lnSpc>
                    <a:spcPct val="130000"/>
                  </a:lnSpc>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缓慢</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加沙子的过程中</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活塞</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导热性能良好</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所以活塞</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下方气体的温度保持不变</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理想气体的内能只与温度有关</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故气体内能不变</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由于活塞</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的质量不计</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所以上、下两部分气体压强相等</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加沙子前对活塞</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受力分析可得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在活塞</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上缓慢地加沙子的过程中</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上部分气体做等温变化</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d>
                      <m:d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𝒉</m:t>
                        </m:r>
                        <m:r>
                          <a:rPr lang="zh-CN"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𝒉</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den>
                        </m:f>
                        <m: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𝒉</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𝟏𝟐</m:t>
                            </m:r>
                          </m:den>
                        </m:f>
                      </m:e>
                    </m:d>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对下部分气体</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根据理想气体状态方程有</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𝒑</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𝟎</m:t>
                            </m:r>
                          </m:sub>
                        </m:s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𝑺𝒉</m:t>
                        </m:r>
                      </m:num>
                      <m:den>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𝟎</m:t>
                            </m:r>
                          </m:sub>
                        </m:sSub>
                      </m:den>
                    </m:f>
                  </m:oMath>
                </a14:m>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𝒑</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𝑺</m:t>
                        </m:r>
                        <m:d>
                          <m:d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𝒉</m:t>
                            </m:r>
                            <m:r>
                              <a:rPr lang="zh-CN"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𝒉</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𝟏𝟐</m:t>
                                </m:r>
                              </m:den>
                            </m:f>
                          </m:e>
                        </m:d>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其中</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273</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300</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联立解得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𝟏𝟐</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𝟓</m:t>
                        </m:r>
                      </m:den>
                    </m:f>
                  </m:oMath>
                </a14:m>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330</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再对活塞</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受力分析可得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𝟓</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836712"/>
                <a:ext cx="11485848" cy="4335867"/>
              </a:xfrm>
              <a:blipFill rotWithShape="1">
                <a:blip r:embed="rId1"/>
                <a:stretch>
                  <a:fillRect l="-2" t="-10" r="1" b="-4279"/>
                </a:stretch>
              </a:blipFill>
            </p:spPr>
            <p:txBody>
              <a:bodyPr/>
              <a:lstStyle/>
              <a:p>
                <a:r>
                  <a:rPr lang="zh-CN" altLang="en-US">
                    <a:noFill/>
                  </a:rPr>
                  <a:t> </a:t>
                </a:r>
              </a:p>
            </p:txBody>
          </p:sp>
        </mc:Fallback>
      </mc:AlternateContent>
      <p:pic>
        <p:nvPicPr>
          <p:cNvPr id="3" name="24解析.EPS" descr="id:2147489326;FounderCES"/>
          <p:cNvPicPr/>
          <p:nvPr/>
        </p:nvPicPr>
        <p:blipFill>
          <a:blip r:embed="rId2"/>
          <a:stretch>
            <a:fillRect/>
          </a:stretch>
        </p:blipFill>
        <p:spPr>
          <a:xfrm>
            <a:off x="406574" y="953569"/>
            <a:ext cx="798830" cy="284480"/>
          </a:xfrm>
          <a:prstGeom prst="rect">
            <a:avLst/>
          </a:prstGeom>
        </p:spPr>
      </p:pic>
      <p:pic>
        <p:nvPicPr>
          <p:cNvPr id="4" name="ca324.jpg" descr="id:2147490375;FounderCES"/>
          <p:cNvPicPr/>
          <p:nvPr/>
        </p:nvPicPr>
        <p:blipFill>
          <a:blip r:embed="rId3"/>
          <a:stretch>
            <a:fillRect/>
          </a:stretch>
        </p:blipFill>
        <p:spPr>
          <a:xfrm>
            <a:off x="5303118" y="5013176"/>
            <a:ext cx="1093726" cy="1584176"/>
          </a:xfrm>
          <a:prstGeom prst="rect">
            <a:avLst/>
          </a:prstGeom>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786468"/>
              </a:xfrm>
            </p:spPr>
            <p:txBody>
              <a:bodyPr/>
              <a:lstStyle/>
              <a:p>
                <a:pPr lvl="0" hangingPunct="0">
                  <a:lnSpc>
                    <a:spcPct val="130000"/>
                  </a:lnSpc>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用电热丝给气体缓慢加热到活塞</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恰好到卡扣的过程中</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下部分气体做等压变化</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对活塞</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下方气体有</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𝟏𝟏</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𝟏𝟐</m:t>
                            </m:r>
                          </m:den>
                        </m:f>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𝒉𝑺</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𝒉𝑺</m:t>
                        </m:r>
                      </m:num>
                      <m:den>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360</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可见给气体缓慢加热到</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400</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活塞</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到达卡扣处</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并且对卡扣有压力</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设此时活塞</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下方气体的压强为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对气体有</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𝒑</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sub>
                        </m:sSub>
                        <m:r>
                          <m:rPr>
                            <m:nor/>
                          </m:rPr>
                          <a:rPr lang="en-US"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𝟏𝟏</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𝟏𝟐</m:t>
                            </m:r>
                          </m:den>
                        </m:f>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𝑺𝒉</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𝒑</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𝑺𝒉</m:t>
                        </m:r>
                      </m:num>
                      <m:den>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其中</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400</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𝟖</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786468"/>
              </a:xfrm>
              <a:blipFill rotWithShape="1">
                <a:blip r:embed="rId1"/>
                <a:stretch>
                  <a:fillRect l="-2" t="-23" r="1" b="-8634"/>
                </a:stretch>
              </a:blipFill>
            </p:spPr>
            <p:txBody>
              <a:bodyPr/>
              <a:lstStyle/>
              <a:p>
                <a:r>
                  <a:rPr lang="zh-CN" altLang="en-US">
                    <a:noFill/>
                  </a:rPr>
                  <a:t> </a:t>
                </a:r>
              </a:p>
            </p:txBody>
          </p:sp>
        </mc:Fallback>
      </mc:AlternateContent>
      <p:pic>
        <p:nvPicPr>
          <p:cNvPr id="3" name="ca324.jpg" descr="id:2147490375;FounderCES"/>
          <p:cNvPicPr/>
          <p:nvPr/>
        </p:nvPicPr>
        <p:blipFill>
          <a:blip r:embed="rId2"/>
          <a:stretch>
            <a:fillRect/>
          </a:stretch>
        </p:blipFill>
        <p:spPr>
          <a:xfrm>
            <a:off x="4871070" y="4005064"/>
            <a:ext cx="1656184" cy="2398853"/>
          </a:xfrm>
          <a:prstGeom prst="rect">
            <a:avLst/>
          </a:prstGeom>
        </p:spPr>
      </p:pic>
      <p:sp>
        <p:nvSpPr>
          <p:cNvPr id="4" name="内容占位符 1"/>
          <p:cNvSpPr txBox="1"/>
          <p:nvPr/>
        </p:nvSpPr>
        <p:spPr bwMode="auto">
          <a:xfrm>
            <a:off x="442006" y="3501008"/>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BD</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答案.EPS" descr="id:2147489333;FounderCES"/>
          <p:cNvPicPr/>
          <p:nvPr/>
        </p:nvPicPr>
        <p:blipFill>
          <a:blip r:embed="rId3"/>
          <a:stretch>
            <a:fillRect/>
          </a:stretch>
        </p:blipFill>
        <p:spPr>
          <a:xfrm>
            <a:off x="559734" y="3663608"/>
            <a:ext cx="792088" cy="2819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气体等容变化的图像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如图甲所示，在等容过程中，压强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与摄氏温度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是一次函数关系，不是简单的正比例关系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但是，如果把图甲中的直线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延长至与横轴相交，把交点当作坐标原点，建立新的坐标系（</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如图乙所示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），那么这时的压强与温度的关系就是正比例关系了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气体的压强不太大，温度不太低时，图乙中坐标原点的意义是气体温度为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时，其压强为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可以证明，新坐标原点对应的温度就是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a315.jpg" descr="id:2147489951;FounderCES"/>
          <p:cNvPicPr/>
          <p:nvPr/>
        </p:nvPicPr>
        <p:blipFill>
          <a:blip r:embed="rId1"/>
          <a:stretch>
            <a:fillRect/>
          </a:stretch>
        </p:blipFill>
        <p:spPr>
          <a:xfrm>
            <a:off x="3286894" y="4293096"/>
            <a:ext cx="5757861" cy="1800200"/>
          </a:xfrm>
          <a:prstGeom prst="rect">
            <a:avLst/>
          </a:prstGeom>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34566" y="1700808"/>
            <a:ext cx="11521280" cy="3528392"/>
          </a:xfrm>
          <a:prstGeom prst="rect">
            <a:avLst/>
          </a:prstGeom>
        </p:spPr>
      </p:pic>
      <p:pic>
        <p:nvPicPr>
          <p:cNvPr id="6" name="关键提醒Z.EPS" descr="id:2147490347;FounderCES"/>
          <p:cNvPicPr/>
          <p:nvPr/>
        </p:nvPicPr>
        <p:blipFill>
          <a:blip r:embed="rId2"/>
          <a:stretch>
            <a:fillRect/>
          </a:stretch>
        </p:blipFill>
        <p:spPr>
          <a:xfrm>
            <a:off x="478582" y="1898248"/>
            <a:ext cx="1728192" cy="340658"/>
          </a:xfrm>
          <a:prstGeom prst="rect">
            <a:avLst/>
          </a:prstGeom>
        </p:spPr>
      </p:pic>
      <p:sp>
        <p:nvSpPr>
          <p:cNvPr id="7" name="内容占位符 3"/>
          <p:cNvSpPr>
            <a:spLocks noGrp="1"/>
          </p:cNvSpPr>
          <p:nvPr>
            <p:ph idx="1"/>
          </p:nvPr>
        </p:nvSpPr>
        <p:spPr>
          <a:xfrm>
            <a:off x="360854" y="1700808"/>
            <a:ext cx="11485848" cy="646331"/>
          </a:xfrm>
        </p:spPr>
        <p:txBody>
          <a:bodyPr/>
          <a:lstStyle/>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力</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、热综合问题的</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分析</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思路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CA325.EPS" descr="id:2147490403;FounderCES"/>
          <p:cNvPicPr/>
          <p:nvPr/>
        </p:nvPicPr>
        <p:blipFill>
          <a:blip r:embed="rId3"/>
          <a:stretch>
            <a:fillRect/>
          </a:stretch>
        </p:blipFill>
        <p:spPr>
          <a:xfrm>
            <a:off x="3430910" y="2348880"/>
            <a:ext cx="5263515" cy="2600325"/>
          </a:xfrm>
          <a:prstGeom prst="rect">
            <a:avLst/>
          </a:prstGeom>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992917"/>
            <a:ext cx="11485848" cy="4524315"/>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变质</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量问题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充气或抽气等变质量的气体模型问题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每充或抽一次气，容器中气体的质量都会发生变化，但如果灵活选取研究对象，可将其转变为质量不变的问题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常见问题类型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）等温等容充气问题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解决该类问题常以原有气体和即将充入的气体为研究对象，常用公式为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为充气前容器内气体的压强，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为容器容积，</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为即将充入的气体在充入前的压强，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压强下充气</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次一共充入的气体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体积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情境4.EPS" descr="id:2147490410;FounderCES"/>
          <p:cNvPicPr/>
          <p:nvPr/>
        </p:nvPicPr>
        <p:blipFill>
          <a:blip r:embed="rId1"/>
          <a:stretch>
            <a:fillRect/>
          </a:stretch>
        </p:blipFill>
        <p:spPr>
          <a:xfrm>
            <a:off x="406574" y="1155517"/>
            <a:ext cx="1082040" cy="379730"/>
          </a:xfrm>
          <a:prstGeom prst="rect">
            <a:avLst/>
          </a:prstGeom>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28800"/>
            <a:ext cx="11485848" cy="2862322"/>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）抽气问题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解决该类问题常以抽出气体和剩余气体为研究对象，抽气过程可看成质量不变的等温膨胀过程（</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充气的逆过程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）灌气分装问题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解决这类问题，常以大容器中的剩余气体和多个小容器中的气体为研究对象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）漏气问题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解决该类问题常以容器内剩余气体和漏出气体为研究对象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099810"/>
                <a:ext cx="11485848" cy="4777462"/>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常用方法</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）等效法</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在充气、抽气的问题中可以假设把充进或抽出的气体包含在气体变化的始末状态中，即用等效法把变质量问题转化为恒定质量的问题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）应用密度方程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一定质量的气体，若体积发生变化，气体的密度也随之变化，由于气体密度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，故将气体体积代入状态方程并化简得</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𝝆</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𝝆</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，这就是气体状态发生变化时的密度关系方程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1099810"/>
                <a:ext cx="11485848" cy="4777462"/>
              </a:xfrm>
              <a:blipFill rotWithShape="1">
                <a:blip r:embed="rId1"/>
                <a:stretch>
                  <a:fillRect l="-2" t="-13" r="1" b="7"/>
                </a:stretch>
              </a:blipFill>
            </p:spPr>
            <p:txBody>
              <a:bodyPr/>
              <a:lstStyle/>
              <a:p>
                <a:r>
                  <a:rPr lang="zh-CN" altLang="en-US">
                    <a:noFill/>
                  </a:rPr>
                  <a:t> </a:t>
                </a:r>
              </a:p>
            </p:txBody>
          </p:sp>
        </mc:Fallback>
      </mc:AlternateContent>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24848"/>
            <a:ext cx="11485848" cy="3416320"/>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）巧选研究对象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两个相连的容器中的气体都发生了变化，对于每一个容器而言则属于变质量问题，但是如果能巧妙的选取研究对象，就可以把这类变质量问题转化为定质量问题处理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）虚拟中间过程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通过研究对象的选取和物理过程的虚拟，把变质量问题转化为定质量问题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733458"/>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如图甲所示，盛有气体且内壁光滑的导热圆柱形容器竖直放置，被圆形隔板分成上部分</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和下部分</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，隔板导热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开始时系统处于平衡状态，</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体积均为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、温度均为环境温度，上部分</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的压强为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，隔板的质量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𝒑𝑺</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为隔板的面积，</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为重力加速度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所有气体均视为理想气体，在气体状态变化过程中环境温度始终不变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现将容器水平放置，如图乙所示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）求稳定后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两部分气体的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体积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733458"/>
              </a:xfrm>
              <a:blipFill rotWithShape="1">
                <a:blip r:embed="rId1"/>
                <a:stretch>
                  <a:fillRect l="-2" t="-17" r="1" b="8"/>
                </a:stretch>
              </a:blipFill>
            </p:spPr>
            <p:txBody>
              <a:bodyPr/>
              <a:lstStyle/>
              <a:p>
                <a:r>
                  <a:rPr lang="zh-CN" altLang="en-US">
                    <a:noFill/>
                  </a:rPr>
                  <a:t> </a:t>
                </a:r>
              </a:p>
            </p:txBody>
          </p:sp>
        </mc:Fallback>
      </mc:AlternateContent>
      <p:pic>
        <p:nvPicPr>
          <p:cNvPr id="3" name="24典例4.EPS" descr="id:2147490417;FounderCES"/>
          <p:cNvPicPr/>
          <p:nvPr/>
        </p:nvPicPr>
        <p:blipFill>
          <a:blip r:embed="rId2"/>
          <a:stretch>
            <a:fillRect/>
          </a:stretch>
        </p:blipFill>
        <p:spPr>
          <a:xfrm>
            <a:off x="334566" y="908720"/>
            <a:ext cx="894056" cy="288032"/>
          </a:xfrm>
          <a:prstGeom prst="rect">
            <a:avLst/>
          </a:prstGeom>
        </p:spPr>
      </p:pic>
      <p:pic>
        <p:nvPicPr>
          <p:cNvPr id="4" name="ca326.jpg" descr="id:2147490424;FounderCES"/>
          <p:cNvPicPr/>
          <p:nvPr/>
        </p:nvPicPr>
        <p:blipFill>
          <a:blip r:embed="rId3"/>
          <a:stretch>
            <a:fillRect/>
          </a:stretch>
        </p:blipFill>
        <p:spPr>
          <a:xfrm>
            <a:off x="4511030" y="4437112"/>
            <a:ext cx="3558806" cy="2088232"/>
          </a:xfrm>
          <a:prstGeom prst="rect">
            <a:avLst/>
          </a:prstGeom>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087675"/>
              </a:xfrm>
            </p:spPr>
            <p:txBody>
              <a:bodyPr/>
              <a:lstStyle/>
              <a:p>
                <a:pPr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容器</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竖直放置时</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对隔板受力分析有</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i="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已知</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𝒑𝑺</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𝒈</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i="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容器水平放置后</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两部分压强相等</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设为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由玻意耳定律</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对</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部分气体有</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对</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部分气体有</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i="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又</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联立以上方程解得</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087675"/>
              </a:xfrm>
              <a:blipFill rotWithShape="1">
                <a:blip r:embed="rId1"/>
                <a:stretch>
                  <a:fillRect l="-2" t="-12" r="1" b="1"/>
                </a:stretch>
              </a:blipFill>
            </p:spPr>
            <p:txBody>
              <a:bodyPr/>
              <a:lstStyle/>
              <a:p>
                <a:r>
                  <a:rPr lang="zh-CN" altLang="en-US">
                    <a:noFill/>
                  </a:rPr>
                  <a:t> </a:t>
                </a:r>
              </a:p>
            </p:txBody>
          </p:sp>
        </mc:Fallback>
      </mc:AlternateContent>
      <p:pic>
        <p:nvPicPr>
          <p:cNvPr id="3" name="24解析.EPS" descr="id:2147489326;FounderCES"/>
          <p:cNvPicPr/>
          <p:nvPr/>
        </p:nvPicPr>
        <p:blipFill>
          <a:blip r:embed="rId2"/>
          <a:stretch>
            <a:fillRect/>
          </a:stretch>
        </p:blipFill>
        <p:spPr>
          <a:xfrm>
            <a:off x="406574" y="1128296"/>
            <a:ext cx="798830" cy="284480"/>
          </a:xfrm>
          <a:prstGeom prst="rect">
            <a:avLst/>
          </a:prstGeom>
        </p:spPr>
      </p:pic>
      <mc:AlternateContent xmlns:mc="http://schemas.openxmlformats.org/markup-compatibility/2006">
        <mc:Choice xmlns:a14="http://schemas.microsoft.com/office/drawing/2010/main" Requires="a14">
          <p:sp>
            <p:nvSpPr>
              <p:cNvPr id="4" name="内容占位符 1"/>
              <p:cNvSpPr txBox="1"/>
              <p:nvPr/>
            </p:nvSpPr>
            <p:spPr bwMode="auto">
              <a:xfrm>
                <a:off x="360854" y="5699477"/>
                <a:ext cx="11485848" cy="825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ea typeface="Cambria Math" panose="02040503050406030204" pitchFamily="18" charset="0"/>
                  </a:rPr>
                  <a:t>              </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endParaRPr lang="zh-CN" altLang="en-US"/>
              </a:p>
            </p:txBody>
          </p:sp>
        </mc:Choice>
        <mc:Fallback>
          <p:sp>
            <p:nvSpPr>
              <p:cNvPr id="4" name="内容占位符 1"/>
              <p:cNvSpPr txBox="1">
                <a:spLocks noRot="1" noChangeAspect="1" noMove="1" noResize="1" noEditPoints="1" noAdjustHandles="1" noChangeArrowheads="1" noChangeShapeType="1" noTextEdit="1"/>
              </p:cNvSpPr>
              <p:nvPr/>
            </p:nvSpPr>
            <p:spPr bwMode="auto">
              <a:xfrm>
                <a:off x="360854" y="5699477"/>
                <a:ext cx="11485848" cy="825867"/>
              </a:xfrm>
              <a:prstGeom prst="rect">
                <a:avLst/>
              </a:prstGeom>
              <a:blipFill rotWithShape="1">
                <a:blip r:embed="rId3"/>
                <a:stretch>
                  <a:fillRect l="-2" t="-43" r="1" b="-45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5" name="24答案.EPS" descr="id:2147489333;FounderCES"/>
          <p:cNvPicPr/>
          <p:nvPr/>
        </p:nvPicPr>
        <p:blipFill>
          <a:blip r:embed="rId4"/>
          <a:stretch>
            <a:fillRect/>
          </a:stretch>
        </p:blipFill>
        <p:spPr>
          <a:xfrm>
            <a:off x="478582" y="6084203"/>
            <a:ext cx="792088" cy="281930"/>
          </a:xfrm>
          <a:prstGeom prst="rect">
            <a:avLst/>
          </a:prstGeom>
        </p:spPr>
      </p:pic>
      <p:pic>
        <p:nvPicPr>
          <p:cNvPr id="6" name="ca326.jpg" descr="id:2147490424;FounderCES"/>
          <p:cNvPicPr/>
          <p:nvPr/>
        </p:nvPicPr>
        <p:blipFill>
          <a:blip r:embed="rId5"/>
          <a:stretch>
            <a:fillRect/>
          </a:stretch>
        </p:blipFill>
        <p:spPr>
          <a:xfrm>
            <a:off x="6959302" y="3140968"/>
            <a:ext cx="3681523" cy="216024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1622111"/>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）稳定后，将</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接一个打气筒，每次打气都把压强为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、体积为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𝟏𝟐</m:t>
                        </m:r>
                      </m:den>
                    </m:f>
                  </m:oMath>
                </a14:m>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的气体打入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中，缓慢打气若干次后，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的体积变为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，求打气次数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1622111"/>
              </a:xfrm>
              <a:blipFill rotWithShape="1">
                <a:blip r:embed="rId1"/>
                <a:stretch>
                  <a:fillRect l="-2" t="-39" r="1" b="19"/>
                </a:stretch>
              </a:blipFill>
            </p:spPr>
            <p:txBody>
              <a:bodyPr/>
              <a:lstStyle/>
              <a:p>
                <a:r>
                  <a:rPr lang="zh-CN" altLang="en-US">
                    <a:noFill/>
                  </a:rPr>
                  <a:t> </a:t>
                </a:r>
              </a:p>
            </p:txBody>
          </p:sp>
        </mc:Fallback>
      </mc:AlternateContent>
      <p:pic>
        <p:nvPicPr>
          <p:cNvPr id="4" name="ca326.jpg" descr="id:2147490424;FounderCES"/>
          <p:cNvPicPr/>
          <p:nvPr/>
        </p:nvPicPr>
        <p:blipFill>
          <a:blip r:embed="rId2"/>
          <a:stretch>
            <a:fillRect/>
          </a:stretch>
        </p:blipFill>
        <p:spPr>
          <a:xfrm>
            <a:off x="8615486" y="1844824"/>
            <a:ext cx="3190653" cy="1872208"/>
          </a:xfrm>
          <a:prstGeom prst="rect">
            <a:avLst/>
          </a:prstGeom>
        </p:spPr>
      </p:pic>
      <mc:AlternateContent xmlns:mc="http://schemas.openxmlformats.org/markup-compatibility/2006">
        <mc:Choice xmlns:a14="http://schemas.microsoft.com/office/drawing/2010/main" Requires="a14">
          <p:sp>
            <p:nvSpPr>
              <p:cNvPr id="5" name="内容占位符 1"/>
              <p:cNvSpPr txBox="1"/>
              <p:nvPr/>
            </p:nvSpPr>
            <p:spPr bwMode="auto">
              <a:xfrm>
                <a:off x="360854" y="2286982"/>
                <a:ext cx="11485848" cy="2798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当</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的体积为</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的体积</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此时两部分气体压强也相等</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设其为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对</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部分</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气体</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玻意耳定律</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i="1" baseline="-25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i="1" smtClean="0">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对</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部分气体的打气过程有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np</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𝟏𝟐</m:t>
                        </m:r>
                      </m:den>
                    </m:f>
                  </m:oMath>
                </a14:m>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联</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立解得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36</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1"/>
              <p:cNvSpPr txBox="1">
                <a:spLocks noRot="1" noChangeAspect="1" noMove="1" noResize="1" noEditPoints="1" noAdjustHandles="1" noChangeArrowheads="1" noChangeShapeType="1" noTextEdit="1"/>
              </p:cNvSpPr>
              <p:nvPr/>
            </p:nvSpPr>
            <p:spPr bwMode="auto">
              <a:xfrm>
                <a:off x="360854" y="2286982"/>
                <a:ext cx="11485848" cy="2798202"/>
              </a:xfrm>
              <a:prstGeom prst="rect">
                <a:avLst/>
              </a:prstGeom>
              <a:blipFill rotWithShape="1">
                <a:blip r:embed="rId3"/>
                <a:stretch>
                  <a:fillRect l="-2" t="-12" r="1" b="4"/>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6" name="24解析.EPS" descr="id:2147489326;FounderCES"/>
          <p:cNvPicPr/>
          <p:nvPr/>
        </p:nvPicPr>
        <p:blipFill>
          <a:blip r:embed="rId4"/>
          <a:stretch>
            <a:fillRect/>
          </a:stretch>
        </p:blipFill>
        <p:spPr>
          <a:xfrm>
            <a:off x="406574" y="2669158"/>
            <a:ext cx="798830" cy="284480"/>
          </a:xfrm>
          <a:prstGeom prst="rect">
            <a:avLst/>
          </a:prstGeom>
        </p:spPr>
      </p:pic>
      <p:sp>
        <p:nvSpPr>
          <p:cNvPr id="7" name="内容占位符 1"/>
          <p:cNvSpPr txBox="1"/>
          <p:nvPr/>
        </p:nvSpPr>
        <p:spPr bwMode="auto">
          <a:xfrm>
            <a:off x="360854" y="5013176"/>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36</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24答案.EPS" descr="id:2147489333;FounderCES"/>
          <p:cNvPicPr/>
          <p:nvPr/>
        </p:nvPicPr>
        <p:blipFill>
          <a:blip r:embed="rId5"/>
          <a:stretch>
            <a:fillRect/>
          </a:stretch>
        </p:blipFill>
        <p:spPr>
          <a:xfrm>
            <a:off x="478582" y="5175776"/>
            <a:ext cx="792088" cy="2819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34566" y="2032973"/>
            <a:ext cx="11521280" cy="1800200"/>
          </a:xfrm>
          <a:prstGeom prst="rect">
            <a:avLst/>
          </a:prstGeom>
        </p:spPr>
      </p:pic>
      <p:sp>
        <p:nvSpPr>
          <p:cNvPr id="2" name="内容占位符 1"/>
          <p:cNvSpPr>
            <a:spLocks noGrp="1"/>
          </p:cNvSpPr>
          <p:nvPr>
            <p:ph idx="1"/>
          </p:nvPr>
        </p:nvSpPr>
        <p:spPr>
          <a:xfrm>
            <a:off x="360854" y="2106722"/>
            <a:ext cx="11485848" cy="1754326"/>
          </a:xfrm>
        </p:spPr>
        <p:txBody>
          <a:bodyPr/>
          <a:lstStyle/>
          <a:p>
            <a:pPr hangingPunct="0">
              <a:spcAft>
                <a:spcPts val="0"/>
              </a:spcAf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气体等容变化时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压强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与热力学温度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成正比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不是与摄氏温度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成正比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但压强变化量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与热力学温度变化量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和摄氏温度变化量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都成正比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关键提醒Z.EPS" descr="id:2147489263;FounderCES"/>
          <p:cNvPicPr/>
          <p:nvPr/>
        </p:nvPicPr>
        <p:blipFill>
          <a:blip r:embed="rId2"/>
          <a:stretch>
            <a:fillRect/>
          </a:stretch>
        </p:blipFill>
        <p:spPr>
          <a:xfrm>
            <a:off x="478582" y="2269322"/>
            <a:ext cx="1539041" cy="303444"/>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72816"/>
            <a:ext cx="11485848" cy="2238241"/>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微观解释</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一定质量的气体，在体积保持不变时，单位体积内的分子数保持不变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当温度升高时，分子的平均动能增大，气体的压强也就增大；当温度降低时，分子平均动能减小，气体的压强也就减小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4295006" y="3501008"/>
            <a:ext cx="936104" cy="720080"/>
          </a:xfrm>
          <a:prstGeom prst="rect">
            <a:avLst/>
          </a:prstGeom>
        </p:spPr>
      </p:pic>
      <p:pic>
        <p:nvPicPr>
          <p:cNvPr id="4" name="图片 3"/>
          <p:cNvPicPr>
            <a:picLocks noChangeAspect="1"/>
          </p:cNvPicPr>
          <p:nvPr/>
        </p:nvPicPr>
        <p:blipFill>
          <a:blip r:embed="rId1"/>
          <a:stretch>
            <a:fillRect/>
          </a:stretch>
        </p:blipFill>
        <p:spPr>
          <a:xfrm>
            <a:off x="2062759" y="3501008"/>
            <a:ext cx="936104" cy="720080"/>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143204"/>
                <a:ext cx="11485848" cy="3725956"/>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盖</a:t>
                </a:r>
                <a:r>
                  <a:rPr lang="en-US" altLang="zh-CN" b="1">
                    <a:solidFill>
                      <a:srgbClr val="1EB26A"/>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吕萨克定律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内容</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一定质量的气体，在压强保持不变的条件下，体积</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与热力学温度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成正比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公式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推论式：</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适用条件：气体的质量一定，气体的压强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不变</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1143204"/>
                <a:ext cx="11485848" cy="3725956"/>
              </a:xfrm>
              <a:blipFill rotWithShape="1">
                <a:blip r:embed="rId2"/>
                <a:stretch>
                  <a:fillRect l="-2" t="-5" r="1" b="-205"/>
                </a:stretch>
              </a:blipFill>
            </p:spPr>
            <p:txBody>
              <a:bodyPr/>
              <a:lstStyle/>
              <a:p>
                <a:r>
                  <a:rPr lang="zh-CN" altLang="en-US">
                    <a:noFill/>
                  </a:rPr>
                  <a:t> </a:t>
                </a:r>
              </a:p>
            </p:txBody>
          </p:sp>
        </mc:Fallback>
      </mc:AlternateContent>
      <p:pic>
        <p:nvPicPr>
          <p:cNvPr id="3" name="知识点3.EPS" descr="id:2147489228;FounderCES"/>
          <p:cNvPicPr/>
          <p:nvPr/>
        </p:nvPicPr>
        <p:blipFill>
          <a:blip r:embed="rId3"/>
          <a:stretch>
            <a:fillRect/>
          </a:stretch>
        </p:blipFill>
        <p:spPr>
          <a:xfrm>
            <a:off x="406574" y="1305804"/>
            <a:ext cx="1174298" cy="312071"/>
          </a:xfrm>
          <a:prstGeom prst="rect">
            <a:avLst/>
          </a:prstGeom>
        </p:spPr>
      </p:pic>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12115</Words>
  <Application>WPS 演示</Application>
  <PresentationFormat>自定义</PresentationFormat>
  <Paragraphs>453</Paragraphs>
  <Slides>67</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67</vt:i4>
      </vt:variant>
    </vt:vector>
  </HeadingPairs>
  <TitlesOfParts>
    <vt:vector size="80" baseType="lpstr">
      <vt:lpstr>Arial</vt:lpstr>
      <vt:lpstr>宋体</vt:lpstr>
      <vt:lpstr>Wingdings</vt:lpstr>
      <vt:lpstr>Times New Roman</vt:lpstr>
      <vt:lpstr>楷体</vt:lpstr>
      <vt:lpstr>微软雅黑</vt:lpstr>
      <vt:lpstr>黑体</vt:lpstr>
      <vt:lpstr>Book Antiqua</vt:lpstr>
      <vt:lpstr>Cambria Math</vt:lpstr>
      <vt:lpstr>仿宋</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cp:lastModifiedBy>
  <cp:revision>588</cp:revision>
  <dcterms:created xsi:type="dcterms:W3CDTF">2020-11-06T05:24:00Z</dcterms:created>
  <dcterms:modified xsi:type="dcterms:W3CDTF">2025-11-06T04:06:49Z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2052-12.1.0.21915</vt:lpwstr>
  </property>
  <property fmtid="{D5CDD505-2E9C-101B-9397-08002B2CF9AE}" pid="3" name="ICV">
    <vt:lpwstr>F74FB6FDC2A44379B6C7707B4450C980_12</vt:lpwstr>
  </property>
</Properties>
</file>